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2"/>
  </p:notesMasterIdLst>
  <p:handoutMasterIdLst>
    <p:handoutMasterId r:id="rId23"/>
  </p:handoutMasterIdLst>
  <p:sldIdLst>
    <p:sldId id="261" r:id="rId2"/>
    <p:sldId id="2529" r:id="rId3"/>
    <p:sldId id="301" r:id="rId4"/>
    <p:sldId id="262" r:id="rId5"/>
    <p:sldId id="305" r:id="rId6"/>
    <p:sldId id="277" r:id="rId7"/>
    <p:sldId id="2530" r:id="rId8"/>
    <p:sldId id="2531" r:id="rId9"/>
    <p:sldId id="2532" r:id="rId10"/>
    <p:sldId id="2533" r:id="rId11"/>
    <p:sldId id="2534" r:id="rId12"/>
    <p:sldId id="2535" r:id="rId13"/>
    <p:sldId id="2536" r:id="rId14"/>
    <p:sldId id="2537" r:id="rId15"/>
    <p:sldId id="2538" r:id="rId16"/>
    <p:sldId id="2539" r:id="rId17"/>
    <p:sldId id="2485" r:id="rId18"/>
    <p:sldId id="2541" r:id="rId19"/>
    <p:sldId id="2542" r:id="rId20"/>
    <p:sldId id="2543" r:id="rId21"/>
  </p:sldIdLst>
  <p:sldSz cx="12192000" cy="6858000"/>
  <p:notesSz cx="6858000" cy="9144000"/>
  <p:custDataLst>
    <p:tags r:id="rId24"/>
  </p:custDataLst>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Abschnitt ohne Titel" id="{B51D7217-0D55-4411-8935-F9C2992C9040}">
          <p14:sldIdLst>
            <p14:sldId id="261"/>
            <p14:sldId id="2529"/>
            <p14:sldId id="301"/>
            <p14:sldId id="262"/>
            <p14:sldId id="305"/>
            <p14:sldId id="277"/>
            <p14:sldId id="2530"/>
            <p14:sldId id="2531"/>
            <p14:sldId id="2532"/>
            <p14:sldId id="2533"/>
            <p14:sldId id="2534"/>
            <p14:sldId id="2535"/>
            <p14:sldId id="2536"/>
            <p14:sldId id="2537"/>
            <p14:sldId id="2538"/>
            <p14:sldId id="2539"/>
            <p14:sldId id="2485"/>
            <p14:sldId id="2541"/>
            <p14:sldId id="2542"/>
            <p14:sldId id="254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2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D04"/>
    <a:srgbClr val="ACCDDD"/>
    <a:srgbClr val="0566AB"/>
    <a:srgbClr val="0F80B8"/>
    <a:srgbClr val="0069B4"/>
    <a:srgbClr val="FF5050"/>
    <a:srgbClr val="F6F5E2"/>
    <a:srgbClr val="C71347"/>
    <a:srgbClr val="94185D"/>
    <a:srgbClr val="AA0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80631" autoAdjust="0"/>
  </p:normalViewPr>
  <p:slideViewPr>
    <p:cSldViewPr showGuides="1">
      <p:cViewPr varScale="1">
        <p:scale>
          <a:sx n="90" d="100"/>
          <a:sy n="90" d="100"/>
        </p:scale>
        <p:origin x="1344" y="84"/>
      </p:cViewPr>
      <p:guideLst>
        <p:guide orient="horz" pos="2160"/>
        <p:guide pos="3840"/>
        <p:guide orient="horz" pos="1026"/>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CE7E07-FDF7-4772-ADFB-BC597027FD70}" type="datetimeFigureOut">
              <a:rPr lang="de-DE" smtClean="0"/>
              <a:t>29.11.2024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A53C53-9FD6-44FD-9372-61FCE261A5D8}" type="slidenum">
              <a:rPr lang="de-DE" smtClean="0"/>
              <a:t>‹Nr.›</a:t>
            </a:fld>
            <a:endParaRPr lang="de-DE"/>
          </a:p>
        </p:txBody>
      </p:sp>
    </p:spTree>
    <p:extLst>
      <p:ext uri="{BB962C8B-B14F-4D97-AF65-F5344CB8AC3E}">
        <p14:creationId xmlns:p14="http://schemas.microsoft.com/office/powerpoint/2010/main" val="11103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86419-6BF3-4FC0-A2BD-DB64C8162F23}" type="datetimeFigureOut">
              <a:rPr lang="de-DE" smtClean="0"/>
              <a:t>29.11.2024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5ED3E-65CA-4E5B-9214-87076A368525}" type="slidenum">
              <a:rPr lang="de-DE" smtClean="0"/>
              <a:t>‹Nr.›</a:t>
            </a:fld>
            <a:endParaRPr lang="de-DE"/>
          </a:p>
        </p:txBody>
      </p:sp>
    </p:spTree>
    <p:extLst>
      <p:ext uri="{BB962C8B-B14F-4D97-AF65-F5344CB8AC3E}">
        <p14:creationId xmlns:p14="http://schemas.microsoft.com/office/powerpoint/2010/main" val="143838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3 individual studies,19,23,24 both the AATD and the usual COPD groups showed significant improvement in the 6MWT following PR. However, the usual COPD patients demonstrated slightly better mean improvement compared to the AATD group, and these differences were not significant in any of the studies (see Table 1). Interestingly, the quantitative meta-analysis revealed a significant difference in the 6MWT distance gain between the AATD and usual COPD groups. AATD patients exhibited a lower gain with a Z-score of 2.06, p-value of 0.04, and I2 of 0, with a CI of -7.83m to -0.39m (see Figure 2). It is worth noting that while the numerical difference is lower, it falls within a range that is less than the minimal clinically important difference (MCID) for the 6MWT, making its clinical significance debatable.21 Quality Appraisals of the Included Studies In the assessment using the ROBINS-I tool, Jarosch et al (2017 and2016)19,23 demonstrated serious risk of bias, with areas of missing information further complicating their evaluation. </a:t>
            </a:r>
            <a:r>
              <a:rPr lang="en-US" dirty="0" err="1"/>
              <a:t>Kenn</a:t>
            </a:r>
            <a:r>
              <a:rPr lang="en-US" dirty="0"/>
              <a:t> et al23 and </a:t>
            </a:r>
            <a:r>
              <a:rPr lang="en-US" dirty="0" err="1"/>
              <a:t>Olfert</a:t>
            </a:r>
            <a:r>
              <a:rPr lang="en-US" dirty="0"/>
              <a:t> et al26 both exhibited a moderate risk, though the latter had fewer areas of missing data. The study by Choate et al,25 assessed using the </a:t>
            </a:r>
            <a:r>
              <a:rPr lang="en-US" dirty="0" err="1"/>
              <a:t>RoB</a:t>
            </a:r>
            <a:r>
              <a:rPr lang="en-US" dirty="0"/>
              <a:t> tool for randomized trials, showed a predominantly low risk across categories, but there were some concerns regarding the selection of reported results. Overall, while some studies presented robust methodologies, several had gaps that introduced uncertainty and potential biases. Further details are available in the supplementary materials (see Table 2 and Table 3 in the online supplement, respectively)</a:t>
            </a:r>
            <a:endParaRPr lang="de-DE" dirty="0"/>
          </a:p>
        </p:txBody>
      </p:sp>
      <p:sp>
        <p:nvSpPr>
          <p:cNvPr id="4" name="Foliennummernplatzhalter 3"/>
          <p:cNvSpPr>
            <a:spLocks noGrp="1"/>
          </p:cNvSpPr>
          <p:nvPr>
            <p:ph type="sldNum" sz="quarter" idx="10"/>
          </p:nvPr>
        </p:nvSpPr>
        <p:spPr/>
        <p:txBody>
          <a:bodyPr/>
          <a:lstStyle/>
          <a:p>
            <a:fld id="{A027F586-3178-4D03-A70D-9059C3B35C67}" type="slidenum">
              <a:rPr lang="en-GB" smtClean="0"/>
              <a:t>3</a:t>
            </a:fld>
            <a:endParaRPr lang="en-GB"/>
          </a:p>
        </p:txBody>
      </p:sp>
    </p:spTree>
    <p:extLst>
      <p:ext uri="{BB962C8B-B14F-4D97-AF65-F5344CB8AC3E}">
        <p14:creationId xmlns:p14="http://schemas.microsoft.com/office/powerpoint/2010/main" val="98425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ex and gender influence many aspects of chronic obstructive pulmonary disease (COPD). Limited data are available on this topic in alpha-1 antitrypsin deficiency (AATD). We therefore aimed to investigate sex issues in the EARCO registry, a prospective, international, observational cohort study.</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Baseline data from </a:t>
            </a:r>
            <a:r>
              <a:rPr lang="en-US" sz="1200" b="0" i="0" kern="1200" dirty="0" err="1">
                <a:solidFill>
                  <a:schemeClr val="tx1"/>
                </a:solidFill>
                <a:effectLst/>
                <a:latin typeface="+mn-lt"/>
                <a:ea typeface="+mn-ea"/>
                <a:cs typeface="+mn-cs"/>
              </a:rPr>
              <a:t>PiZZ</a:t>
            </a:r>
            <a:r>
              <a:rPr lang="en-US" sz="1200" b="0" i="0" kern="1200" dirty="0">
                <a:solidFill>
                  <a:schemeClr val="tx1"/>
                </a:solidFill>
                <a:effectLst/>
                <a:latin typeface="+mn-lt"/>
                <a:ea typeface="+mn-ea"/>
                <a:cs typeface="+mn-cs"/>
              </a:rPr>
              <a:t> individuals, enrolled in the registry with complete data on sex and smoking history were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by group comparisons and binary logistic regression analyses.</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1283 patients with AATD, 49.3% women were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Females reported less tobacco consumption (16.8 ± 12.2 vs. 19.6 ± 14.5 PY,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0.006), occupational exposures towards gases, dusts or asbestos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0.005 each) and consumed less alcohol (5.5 ± 7.6 vs. 8.4 ± 10.3 u/week,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Females reported COPD (41% vs. 57%,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and liver disease (11% vs. 20%,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less often. However, they had a higher prevalence of bronchiectasis (24% vs. 13%,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Despite better lung function (FEV</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%pred. 73.6 ± 29.9 vs. 62.7 ± 29.5,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females reported a similar symptom burden (CAT 13.4 ± 9.5 vs. 12.5 ± 8.9,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ns) and exacerbation frequency (at least one in the previous year 30% vs. 26%,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ns) compared to males. In multivariate analyses, female sex was an independent risk factor for exacerbations in the previous year OR 1.6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0.001 in addition to smoking history, COPD, asthma and bronchiectasis and was also identified as risk factors for symptom burden (CAT ≥ 10) OR 1.4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0.014 besides age, BMI, COPD and smoking history.</a:t>
            </a:r>
          </a:p>
          <a:p>
            <a:r>
              <a:rPr lang="en-US" sz="1200" b="0" i="0" kern="1200" dirty="0">
                <a:solidFill>
                  <a:schemeClr val="tx1"/>
                </a:solidFill>
                <a:effectLst/>
                <a:latin typeface="+mn-lt"/>
                <a:ea typeface="+mn-ea"/>
                <a:cs typeface="+mn-cs"/>
              </a:rPr>
              <a:t>Conclusion</a:t>
            </a:r>
          </a:p>
          <a:p>
            <a:r>
              <a:rPr lang="en-US" sz="1200" b="0" i="0" kern="1200" dirty="0">
                <a:solidFill>
                  <a:schemeClr val="tx1"/>
                </a:solidFill>
                <a:effectLst/>
                <a:latin typeface="+mn-lt"/>
                <a:ea typeface="+mn-ea"/>
                <a:cs typeface="+mn-cs"/>
              </a:rPr>
              <a:t>Men had higher rates of COPD and liver disease, women were more likely to have bronchiectasis. Women's higher symptom burden and exacerbation frequency suggest they may need tailored treatment approaches.</a:t>
            </a:r>
          </a:p>
          <a:p>
            <a:endParaRPr lang="de-DE" dirty="0"/>
          </a:p>
        </p:txBody>
      </p:sp>
      <p:sp>
        <p:nvSpPr>
          <p:cNvPr id="4" name="Foliennummernplatzhalter 3"/>
          <p:cNvSpPr>
            <a:spLocks noGrp="1"/>
          </p:cNvSpPr>
          <p:nvPr>
            <p:ph type="sldNum" sz="quarter" idx="10"/>
          </p:nvPr>
        </p:nvSpPr>
        <p:spPr/>
        <p:txBody>
          <a:bodyPr/>
          <a:lstStyle/>
          <a:p>
            <a:fld id="{C085ED3E-65CA-4E5B-9214-87076A368525}" type="slidenum">
              <a:rPr lang="de-DE" smtClean="0"/>
              <a:t>20</a:t>
            </a:fld>
            <a:endParaRPr lang="de-DE"/>
          </a:p>
        </p:txBody>
      </p:sp>
    </p:spTree>
    <p:extLst>
      <p:ext uri="{BB962C8B-B14F-4D97-AF65-F5344CB8AC3E}">
        <p14:creationId xmlns:p14="http://schemas.microsoft.com/office/powerpoint/2010/main" val="374427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7F586-3178-4D03-A70D-9059C3B35C67}" type="slidenum">
              <a:rPr lang="en-GB" smtClean="0"/>
              <a:t>6</a:t>
            </a:fld>
            <a:endParaRPr lang="en-GB"/>
          </a:p>
        </p:txBody>
      </p:sp>
    </p:spTree>
    <p:extLst>
      <p:ext uri="{BB962C8B-B14F-4D97-AF65-F5344CB8AC3E}">
        <p14:creationId xmlns:p14="http://schemas.microsoft.com/office/powerpoint/2010/main" val="287857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endParaRPr lang="de-DE" dirty="0"/>
          </a:p>
        </p:txBody>
      </p:sp>
      <p:sp>
        <p:nvSpPr>
          <p:cNvPr id="4" name="Foliennummernplatzhalter 3"/>
          <p:cNvSpPr>
            <a:spLocks noGrp="1"/>
          </p:cNvSpPr>
          <p:nvPr>
            <p:ph type="sldNum" sz="quarter" idx="5"/>
          </p:nvPr>
        </p:nvSpPr>
        <p:spPr/>
        <p:txBody>
          <a:bodyPr/>
          <a:lstStyle/>
          <a:p>
            <a:fld id="{C085ED3E-65CA-4E5B-9214-87076A368525}" type="slidenum">
              <a:rPr lang="de-DE" smtClean="0"/>
              <a:t>8</a:t>
            </a:fld>
            <a:endParaRPr lang="de-DE"/>
          </a:p>
        </p:txBody>
      </p:sp>
    </p:spTree>
    <p:extLst>
      <p:ext uri="{BB962C8B-B14F-4D97-AF65-F5344CB8AC3E}">
        <p14:creationId xmlns:p14="http://schemas.microsoft.com/office/powerpoint/2010/main" val="421136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endParaRPr lang="de-DE" dirty="0"/>
          </a:p>
        </p:txBody>
      </p:sp>
      <p:sp>
        <p:nvSpPr>
          <p:cNvPr id="4" name="Foliennummernplatzhalter 3"/>
          <p:cNvSpPr>
            <a:spLocks noGrp="1"/>
          </p:cNvSpPr>
          <p:nvPr>
            <p:ph type="sldNum" sz="quarter" idx="5"/>
          </p:nvPr>
        </p:nvSpPr>
        <p:spPr/>
        <p:txBody>
          <a:bodyPr/>
          <a:lstStyle/>
          <a:p>
            <a:fld id="{C085ED3E-65CA-4E5B-9214-87076A368525}" type="slidenum">
              <a:rPr lang="de-DE" smtClean="0"/>
              <a:t>9</a:t>
            </a:fld>
            <a:endParaRPr lang="de-DE"/>
          </a:p>
        </p:txBody>
      </p:sp>
    </p:spTree>
    <p:extLst>
      <p:ext uri="{BB962C8B-B14F-4D97-AF65-F5344CB8AC3E}">
        <p14:creationId xmlns:p14="http://schemas.microsoft.com/office/powerpoint/2010/main" val="425477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endParaRPr lang="de-DE" dirty="0"/>
          </a:p>
        </p:txBody>
      </p:sp>
      <p:sp>
        <p:nvSpPr>
          <p:cNvPr id="4" name="Foliennummernplatzhalter 3"/>
          <p:cNvSpPr>
            <a:spLocks noGrp="1"/>
          </p:cNvSpPr>
          <p:nvPr>
            <p:ph type="sldNum" sz="quarter" idx="5"/>
          </p:nvPr>
        </p:nvSpPr>
        <p:spPr/>
        <p:txBody>
          <a:bodyPr/>
          <a:lstStyle/>
          <a:p>
            <a:fld id="{C085ED3E-65CA-4E5B-9214-87076A368525}" type="slidenum">
              <a:rPr lang="de-DE" smtClean="0"/>
              <a:t>10</a:t>
            </a:fld>
            <a:endParaRPr lang="de-DE"/>
          </a:p>
        </p:txBody>
      </p:sp>
    </p:spTree>
    <p:extLst>
      <p:ext uri="{BB962C8B-B14F-4D97-AF65-F5344CB8AC3E}">
        <p14:creationId xmlns:p14="http://schemas.microsoft.com/office/powerpoint/2010/main" val="239374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endParaRPr lang="de-DE" dirty="0"/>
          </a:p>
        </p:txBody>
      </p:sp>
      <p:sp>
        <p:nvSpPr>
          <p:cNvPr id="4" name="Foliennummernplatzhalter 3"/>
          <p:cNvSpPr>
            <a:spLocks noGrp="1"/>
          </p:cNvSpPr>
          <p:nvPr>
            <p:ph type="sldNum" sz="quarter" idx="5"/>
          </p:nvPr>
        </p:nvSpPr>
        <p:spPr/>
        <p:txBody>
          <a:bodyPr/>
          <a:lstStyle/>
          <a:p>
            <a:fld id="{C085ED3E-65CA-4E5B-9214-87076A368525}" type="slidenum">
              <a:rPr lang="de-DE" smtClean="0"/>
              <a:t>11</a:t>
            </a:fld>
            <a:endParaRPr lang="de-DE"/>
          </a:p>
        </p:txBody>
      </p:sp>
    </p:spTree>
    <p:extLst>
      <p:ext uri="{BB962C8B-B14F-4D97-AF65-F5344CB8AC3E}">
        <p14:creationId xmlns:p14="http://schemas.microsoft.com/office/powerpoint/2010/main" val="336085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pPr algn="l"/>
            <a:r>
              <a:rPr lang="de-DE" b="1" i="0" dirty="0">
                <a:solidFill>
                  <a:srgbClr val="212121"/>
                </a:solidFill>
                <a:effectLst/>
                <a:latin typeface="system-ui"/>
              </a:rPr>
              <a:t>Background: </a:t>
            </a:r>
            <a:r>
              <a:rPr lang="de-DE" b="0" i="0" dirty="0">
                <a:solidFill>
                  <a:srgbClr val="212121"/>
                </a:solidFill>
                <a:effectLst/>
                <a:latin typeface="system-ui"/>
              </a:rPr>
              <a:t>The Short Form 36-Item Health Survey (SF-36) </a:t>
            </a:r>
            <a:r>
              <a:rPr lang="de-DE" b="0" i="0" dirty="0" err="1">
                <a:solidFill>
                  <a:srgbClr val="212121"/>
                </a:solidFill>
                <a:effectLst/>
                <a:latin typeface="system-ui"/>
              </a:rPr>
              <a:t>is</a:t>
            </a:r>
            <a:r>
              <a:rPr lang="de-DE" b="0" i="0" dirty="0">
                <a:solidFill>
                  <a:srgbClr val="212121"/>
                </a:solidFill>
                <a:effectLst/>
                <a:latin typeface="system-ui"/>
              </a:rPr>
              <a:t> a </a:t>
            </a:r>
            <a:r>
              <a:rPr lang="de-DE" b="0" i="0" dirty="0" err="1">
                <a:solidFill>
                  <a:srgbClr val="212121"/>
                </a:solidFill>
                <a:effectLst/>
                <a:latin typeface="system-ui"/>
              </a:rPr>
              <a:t>health-related</a:t>
            </a:r>
            <a:r>
              <a:rPr lang="de-DE" b="0" i="0" dirty="0">
                <a:solidFill>
                  <a:srgbClr val="212121"/>
                </a:solidFill>
                <a:effectLst/>
                <a:latin typeface="system-ui"/>
              </a:rPr>
              <a:t> </a:t>
            </a:r>
            <a:r>
              <a:rPr lang="de-DE" b="0" i="0" dirty="0" err="1">
                <a:solidFill>
                  <a:srgbClr val="212121"/>
                </a:solidFill>
                <a:effectLst/>
                <a:latin typeface="system-ui"/>
              </a:rPr>
              <a:t>quality</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life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measure</a:t>
            </a:r>
            <a:r>
              <a:rPr lang="de-DE" b="0" i="0" dirty="0">
                <a:solidFill>
                  <a:srgbClr val="212121"/>
                </a:solidFill>
                <a:effectLst/>
                <a:latin typeface="system-ui"/>
              </a:rPr>
              <a:t> </a:t>
            </a:r>
            <a:r>
              <a:rPr lang="de-DE" b="0" i="0" dirty="0" err="1">
                <a:solidFill>
                  <a:srgbClr val="212121"/>
                </a:solidFill>
                <a:effectLst/>
                <a:latin typeface="system-ui"/>
              </a:rPr>
              <a:t>validated</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chronic</a:t>
            </a:r>
            <a:r>
              <a:rPr lang="de-DE" b="0" i="0" dirty="0">
                <a:solidFill>
                  <a:srgbClr val="212121"/>
                </a:solidFill>
                <a:effectLst/>
                <a:latin typeface="system-ui"/>
              </a:rPr>
              <a:t> </a:t>
            </a:r>
            <a:r>
              <a:rPr lang="de-DE" b="0" i="0" dirty="0" err="1">
                <a:solidFill>
                  <a:srgbClr val="212121"/>
                </a:solidFill>
                <a:effectLst/>
                <a:latin typeface="system-ui"/>
              </a:rPr>
              <a:t>obstructive</a:t>
            </a:r>
            <a:r>
              <a:rPr lang="de-DE" b="0" i="0" dirty="0">
                <a:solidFill>
                  <a:srgbClr val="212121"/>
                </a:solidFill>
                <a:effectLst/>
                <a:latin typeface="system-ui"/>
              </a:rPr>
              <a:t> </a:t>
            </a:r>
            <a:r>
              <a:rPr lang="de-DE" b="0" i="0" dirty="0" err="1">
                <a:solidFill>
                  <a:srgbClr val="212121"/>
                </a:solidFill>
                <a:effectLst/>
                <a:latin typeface="system-ui"/>
              </a:rPr>
              <a:t>pulmonary</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(COPD).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is</a:t>
            </a:r>
            <a:r>
              <a:rPr lang="de-DE" b="0" i="0" dirty="0">
                <a:solidFill>
                  <a:srgbClr val="212121"/>
                </a:solidFill>
                <a:effectLst/>
                <a:latin typeface="system-ui"/>
              </a:rPr>
              <a:t> </a:t>
            </a:r>
            <a:r>
              <a:rPr lang="de-DE" b="0" i="0" dirty="0" err="1">
                <a:solidFill>
                  <a:srgbClr val="212121"/>
                </a:solidFill>
                <a:effectLst/>
                <a:latin typeface="system-ui"/>
              </a:rPr>
              <a:t>often</a:t>
            </a:r>
            <a:r>
              <a:rPr lang="de-DE" b="0" i="0" dirty="0">
                <a:solidFill>
                  <a:srgbClr val="212121"/>
                </a:solidFill>
                <a:effectLst/>
                <a:latin typeface="system-ui"/>
              </a:rPr>
              <a:t> </a:t>
            </a:r>
            <a:r>
              <a:rPr lang="de-DE" b="0" i="0" dirty="0" err="1">
                <a:solidFill>
                  <a:srgbClr val="212121"/>
                </a:solidFill>
                <a:effectLst/>
                <a:latin typeface="system-ui"/>
              </a:rPr>
              <a:t>more</a:t>
            </a:r>
            <a:r>
              <a:rPr lang="de-DE" b="0" i="0" dirty="0">
                <a:solidFill>
                  <a:srgbClr val="212121"/>
                </a:solidFill>
                <a:effectLst/>
                <a:latin typeface="system-ui"/>
              </a:rPr>
              <a:t> </a:t>
            </a:r>
            <a:r>
              <a:rPr lang="de-DE" b="0" i="0" dirty="0" err="1">
                <a:solidFill>
                  <a:srgbClr val="212121"/>
                </a:solidFill>
                <a:effectLst/>
                <a:latin typeface="system-ui"/>
              </a:rPr>
              <a:t>impaired</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people</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COPD, </a:t>
            </a:r>
            <a:r>
              <a:rPr lang="de-DE" b="0" i="0" dirty="0" err="1">
                <a:solidFill>
                  <a:srgbClr val="212121"/>
                </a:solidFill>
                <a:effectLst/>
                <a:latin typeface="system-ui"/>
              </a:rPr>
              <a:t>research</a:t>
            </a:r>
            <a:r>
              <a:rPr lang="de-DE" b="0" i="0" dirty="0">
                <a:solidFill>
                  <a:srgbClr val="212121"/>
                </a:solidFill>
                <a:effectLst/>
                <a:latin typeface="system-ui"/>
              </a:rPr>
              <a:t> on alpha-1 </a:t>
            </a:r>
            <a:r>
              <a:rPr lang="de-DE" b="0" i="0" dirty="0" err="1">
                <a:solidFill>
                  <a:srgbClr val="212121"/>
                </a:solidFill>
                <a:effectLst/>
                <a:latin typeface="system-ui"/>
              </a:rPr>
              <a:t>antitrypsin</a:t>
            </a:r>
            <a:r>
              <a:rPr lang="de-DE" b="0" i="0" dirty="0">
                <a:solidFill>
                  <a:srgbClr val="212121"/>
                </a:solidFill>
                <a:effectLst/>
                <a:latin typeface="system-ui"/>
              </a:rPr>
              <a:t> </a:t>
            </a:r>
            <a:r>
              <a:rPr lang="de-DE" b="0" i="0" dirty="0" err="1">
                <a:solidFill>
                  <a:srgbClr val="212121"/>
                </a:solidFill>
                <a:effectLst/>
                <a:latin typeface="system-ui"/>
              </a:rPr>
              <a:t>deficiency</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COPD </a:t>
            </a:r>
            <a:r>
              <a:rPr lang="de-DE" b="0" i="0" dirty="0" err="1">
                <a:solidFill>
                  <a:srgbClr val="212121"/>
                </a:solidFill>
                <a:effectLst/>
                <a:latin typeface="system-ui"/>
              </a:rPr>
              <a:t>is</a:t>
            </a:r>
            <a:r>
              <a:rPr lang="de-DE" b="0" i="0" dirty="0">
                <a:solidFill>
                  <a:srgbClr val="212121"/>
                </a:solidFill>
                <a:effectLst/>
                <a:latin typeface="system-ui"/>
              </a:rPr>
              <a:t> limited. This longitudinal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examines</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and mental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 and </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factors</a:t>
            </a:r>
            <a:r>
              <a:rPr lang="de-DE" b="0" i="0" dirty="0">
                <a:solidFill>
                  <a:srgbClr val="212121"/>
                </a:solidFill>
                <a:effectLst/>
                <a:latin typeface="system-ui"/>
              </a:rPr>
              <a:t>.</a:t>
            </a:r>
          </a:p>
          <a:p>
            <a:pPr algn="l"/>
            <a:r>
              <a:rPr lang="de-DE" b="1" i="0" dirty="0">
                <a:solidFill>
                  <a:srgbClr val="212121"/>
                </a:solidFill>
                <a:effectLst/>
                <a:latin typeface="system-ui"/>
              </a:rPr>
              <a:t>Methods: </a:t>
            </a:r>
            <a:r>
              <a:rPr lang="de-DE" b="0" i="0" dirty="0" err="1">
                <a:solidFill>
                  <a:srgbClr val="212121"/>
                </a:solidFill>
                <a:effectLst/>
                <a:latin typeface="system-ui"/>
              </a:rPr>
              <a:t>Analyses</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AlphaNet</a:t>
            </a:r>
            <a:r>
              <a:rPr lang="de-DE" b="0" i="0" dirty="0">
                <a:solidFill>
                  <a:srgbClr val="212121"/>
                </a:solidFill>
                <a:effectLst/>
                <a:latin typeface="system-ui"/>
              </a:rPr>
              <a:t>, a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management</a:t>
            </a:r>
            <a:r>
              <a:rPr lang="de-DE" b="0" i="0" dirty="0">
                <a:solidFill>
                  <a:srgbClr val="212121"/>
                </a:solidFill>
                <a:effectLst/>
                <a:latin typeface="system-ui"/>
              </a:rPr>
              <a:t> </a:t>
            </a:r>
            <a:r>
              <a:rPr lang="de-DE" b="0" i="0" dirty="0" err="1">
                <a:solidFill>
                  <a:srgbClr val="212121"/>
                </a:solidFill>
                <a:effectLst/>
                <a:latin typeface="system-ui"/>
              </a:rPr>
              <a:t>program</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a:t>
            </a:r>
            <a:r>
              <a:rPr lang="de-DE" b="0" i="0" dirty="0" err="1">
                <a:solidFill>
                  <a:srgbClr val="212121"/>
                </a:solidFill>
                <a:effectLst/>
                <a:latin typeface="system-ui"/>
              </a:rPr>
              <a:t>individuals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who</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prescribed</a:t>
            </a:r>
            <a:r>
              <a:rPr lang="de-DE" b="0" i="0" dirty="0">
                <a:solidFill>
                  <a:srgbClr val="212121"/>
                </a:solidFill>
                <a:effectLst/>
                <a:latin typeface="system-ui"/>
              </a:rPr>
              <a:t> </a:t>
            </a:r>
            <a:r>
              <a:rPr lang="de-DE" b="0" i="0" dirty="0" err="1">
                <a:solidFill>
                  <a:srgbClr val="212121"/>
                </a:solidFill>
                <a:effectLst/>
                <a:latin typeface="system-ui"/>
              </a:rPr>
              <a:t>augmentation</a:t>
            </a:r>
            <a:r>
              <a:rPr lang="de-DE" b="0" i="0" dirty="0">
                <a:solidFill>
                  <a:srgbClr val="212121"/>
                </a:solidFill>
                <a:effectLst/>
                <a:latin typeface="system-ui"/>
              </a:rPr>
              <a:t> </a:t>
            </a:r>
            <a:r>
              <a:rPr lang="de-DE" b="0" i="0" dirty="0" err="1">
                <a:solidFill>
                  <a:srgbClr val="212121"/>
                </a:solidFill>
                <a:effectLst/>
                <a:latin typeface="system-ui"/>
              </a:rPr>
              <a:t>therapy</a:t>
            </a:r>
            <a:r>
              <a:rPr lang="de-DE" b="0" i="0" dirty="0">
                <a:solidFill>
                  <a:srgbClr val="212121"/>
                </a:solidFill>
                <a:effectLst/>
                <a:latin typeface="system-ui"/>
              </a:rPr>
              <a:t>. Norm-</a:t>
            </a:r>
            <a:r>
              <a:rPr lang="de-DE" b="0" i="0" dirty="0" err="1">
                <a:solidFill>
                  <a:srgbClr val="212121"/>
                </a:solidFill>
                <a:effectLst/>
                <a:latin typeface="system-ui"/>
              </a:rPr>
              <a:t>based</a:t>
            </a:r>
            <a:r>
              <a:rPr lang="de-DE" b="0" i="0" dirty="0">
                <a:solidFill>
                  <a:srgbClr val="212121"/>
                </a:solidFill>
                <a:effectLst/>
                <a:latin typeface="system-ui"/>
              </a:rPr>
              <a:t>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for</a:t>
            </a:r>
            <a:r>
              <a:rPr lang="de-DE" b="0" i="0" dirty="0">
                <a:solidFill>
                  <a:srgbClr val="212121"/>
                </a:solidFill>
                <a:effectLst/>
                <a:latin typeface="system-ui"/>
              </a:rPr>
              <a:t> mental and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component</a:t>
            </a:r>
            <a:r>
              <a:rPr lang="de-DE" b="0" i="0" dirty="0">
                <a:solidFill>
                  <a:srgbClr val="212121"/>
                </a:solidFill>
                <a:effectLst/>
                <a:latin typeface="system-ui"/>
              </a:rPr>
              <a:t> </a:t>
            </a:r>
            <a:r>
              <a:rPr lang="de-DE" b="0" i="0" dirty="0" err="1">
                <a:solidFill>
                  <a:srgbClr val="212121"/>
                </a:solidFill>
                <a:effectLst/>
                <a:latin typeface="system-ui"/>
              </a:rPr>
              <a:t>summaries</a:t>
            </a:r>
            <a:r>
              <a:rPr lang="de-DE" b="0" i="0" dirty="0">
                <a:solidFill>
                  <a:srgbClr val="212121"/>
                </a:solidFill>
                <a:effectLst/>
                <a:latin typeface="system-ui"/>
              </a:rPr>
              <a:t> (MCS and PCS) and 8 </a:t>
            </a:r>
            <a:r>
              <a:rPr lang="de-DE" b="0" i="0" dirty="0" err="1">
                <a:solidFill>
                  <a:srgbClr val="212121"/>
                </a:solidFill>
                <a:effectLst/>
                <a:latin typeface="system-ui"/>
              </a:rPr>
              <a:t>scales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analyzed</a:t>
            </a:r>
            <a:r>
              <a:rPr lang="de-DE" b="0" i="0" dirty="0">
                <a:solidFill>
                  <a:srgbClr val="212121"/>
                </a:solidFill>
                <a:effectLst/>
                <a:latin typeface="system-ui"/>
              </a:rPr>
              <a:t>. Linear </a:t>
            </a:r>
            <a:r>
              <a:rPr lang="de-DE" b="0" i="0" dirty="0" err="1">
                <a:solidFill>
                  <a:srgbClr val="212121"/>
                </a:solidFill>
                <a:effectLst/>
                <a:latin typeface="system-ui"/>
              </a:rPr>
              <a:t>mixed</a:t>
            </a:r>
            <a:r>
              <a:rPr lang="de-DE" b="0" i="0" dirty="0">
                <a:solidFill>
                  <a:srgbClr val="212121"/>
                </a:solidFill>
                <a:effectLst/>
                <a:latin typeface="system-ui"/>
              </a:rPr>
              <a:t> </a:t>
            </a:r>
            <a:r>
              <a:rPr lang="de-DE" b="0" i="0" dirty="0" err="1">
                <a:solidFill>
                  <a:srgbClr val="212121"/>
                </a:solidFill>
                <a:effectLst/>
                <a:latin typeface="system-ui"/>
              </a:rPr>
              <a:t>models</a:t>
            </a:r>
            <a:r>
              <a:rPr lang="de-DE" b="0" i="0" dirty="0">
                <a:solidFill>
                  <a:srgbClr val="212121"/>
                </a:solidFill>
                <a:effectLst/>
                <a:latin typeface="system-ui"/>
              </a:rPr>
              <a:t> </a:t>
            </a:r>
            <a:r>
              <a:rPr lang="de-DE" b="0" i="0" dirty="0" err="1">
                <a:solidFill>
                  <a:srgbClr val="212121"/>
                </a:solidFill>
                <a:effectLst/>
                <a:latin typeface="system-ui"/>
              </a:rPr>
              <a:t>evaluated</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changes</a:t>
            </a:r>
            <a:r>
              <a:rPr lang="de-DE" b="0" i="0" dirty="0">
                <a:solidFill>
                  <a:srgbClr val="212121"/>
                </a:solidFill>
                <a:effectLst/>
                <a:latin typeface="system-ui"/>
              </a:rPr>
              <a:t> in SF-36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a:t>
            </a:r>
          </a:p>
          <a:p>
            <a:pPr algn="l"/>
            <a:r>
              <a:rPr lang="de-DE" b="1" i="0" dirty="0" err="1">
                <a:solidFill>
                  <a:srgbClr val="212121"/>
                </a:solidFill>
                <a:effectLst/>
                <a:latin typeface="system-ui"/>
              </a:rPr>
              <a:t>Results</a:t>
            </a:r>
            <a:r>
              <a:rPr lang="de-DE" b="1" i="0" dirty="0">
                <a:solidFill>
                  <a:srgbClr val="212121"/>
                </a:solidFill>
                <a:effectLst/>
                <a:latin typeface="system-ui"/>
              </a:rPr>
              <a:t>: </a:t>
            </a:r>
            <a:r>
              <a:rPr lang="de-DE" b="0" i="0" dirty="0">
                <a:solidFill>
                  <a:srgbClr val="212121"/>
                </a:solidFill>
                <a:effectLst/>
                <a:latin typeface="system-ui"/>
              </a:rPr>
              <a:t>The </a:t>
            </a:r>
            <a:r>
              <a:rPr lang="de-DE" b="0" i="0" dirty="0" err="1">
                <a:solidFill>
                  <a:srgbClr val="212121"/>
                </a:solidFill>
                <a:effectLst/>
                <a:latin typeface="system-ui"/>
              </a:rPr>
              <a:t>study</a:t>
            </a:r>
            <a:r>
              <a:rPr lang="de-DE" b="0" i="0" dirty="0">
                <a:solidFill>
                  <a:srgbClr val="212121"/>
                </a:solidFill>
                <a:effectLst/>
                <a:latin typeface="system-ui"/>
              </a:rPr>
              <a:t> </a:t>
            </a:r>
            <a:r>
              <a:rPr lang="de-DE" b="0" i="0" dirty="0" err="1">
                <a:solidFill>
                  <a:srgbClr val="212121"/>
                </a:solidFill>
                <a:effectLst/>
                <a:latin typeface="system-ui"/>
              </a:rPr>
              <a:t>included</a:t>
            </a:r>
            <a:r>
              <a:rPr lang="de-DE" b="0" i="0" dirty="0">
                <a:solidFill>
                  <a:srgbClr val="212121"/>
                </a:solidFill>
                <a:effectLst/>
                <a:latin typeface="system-ui"/>
              </a:rPr>
              <a:t> 2165 </a:t>
            </a:r>
            <a:r>
              <a:rPr lang="de-DE" b="0" i="0" dirty="0" err="1">
                <a:solidFill>
                  <a:srgbClr val="212121"/>
                </a:solidFill>
                <a:effectLst/>
                <a:latin typeface="system-ui"/>
              </a:rPr>
              <a:t>participants</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a:t>
            </a:r>
            <a:r>
              <a:rPr lang="de-DE" b="0" i="0" dirty="0" err="1">
                <a:solidFill>
                  <a:srgbClr val="212121"/>
                </a:solidFill>
                <a:effectLst/>
                <a:latin typeface="system-ui"/>
              </a:rPr>
              <a:t>age</a:t>
            </a:r>
            <a:r>
              <a:rPr lang="de-DE" b="0" i="0" dirty="0">
                <a:solidFill>
                  <a:srgbClr val="212121"/>
                </a:solidFill>
                <a:effectLst/>
                <a:latin typeface="system-ui"/>
              </a:rPr>
              <a:t> 56.9 ± 10.0 </a:t>
            </a:r>
            <a:r>
              <a:rPr lang="de-DE" b="0" i="0" dirty="0" err="1">
                <a:solidFill>
                  <a:srgbClr val="212121"/>
                </a:solidFill>
                <a:effectLst/>
                <a:latin typeface="system-ui"/>
              </a:rPr>
              <a:t>years</a:t>
            </a:r>
            <a:r>
              <a:rPr lang="de-DE" b="0" i="0" dirty="0">
                <a:solidFill>
                  <a:srgbClr val="212121"/>
                </a:solidFill>
                <a:effectLst/>
                <a:latin typeface="system-ui"/>
              </a:rPr>
              <a:t>, 47.0 % </a:t>
            </a:r>
            <a:r>
              <a:rPr lang="de-DE" b="0" i="0" dirty="0" err="1">
                <a:solidFill>
                  <a:srgbClr val="212121"/>
                </a:solidFill>
                <a:effectLst/>
                <a:latin typeface="system-ui"/>
              </a:rPr>
              <a:t>female</a:t>
            </a:r>
            <a:r>
              <a:rPr lang="de-DE" b="0" i="0" dirty="0">
                <a:solidFill>
                  <a:srgbClr val="212121"/>
                </a:solidFill>
                <a:effectLst/>
                <a:latin typeface="system-ui"/>
              </a:rPr>
              <a:t>). At </a:t>
            </a:r>
            <a:r>
              <a:rPr lang="de-DE" b="0" i="0" dirty="0" err="1">
                <a:solidFill>
                  <a:srgbClr val="212121"/>
                </a:solidFill>
                <a:effectLst/>
                <a:latin typeface="system-ui"/>
              </a:rPr>
              <a:t>enrollment</a:t>
            </a:r>
            <a:r>
              <a:rPr lang="de-DE" b="0" i="0" dirty="0">
                <a:solidFill>
                  <a:srgbClr val="212121"/>
                </a:solidFill>
                <a:effectLst/>
                <a:latin typeface="system-ui"/>
              </a:rPr>
              <a:t>, </a:t>
            </a:r>
            <a:r>
              <a:rPr lang="de-DE" b="0" i="0" dirty="0" err="1">
                <a:solidFill>
                  <a:srgbClr val="212121"/>
                </a:solidFill>
                <a:effectLst/>
                <a:latin typeface="system-ui"/>
              </a:rPr>
              <a:t>mean</a:t>
            </a:r>
            <a:r>
              <a:rPr lang="de-DE" b="0" i="0" dirty="0">
                <a:solidFill>
                  <a:srgbClr val="212121"/>
                </a:solidFill>
                <a:effectLst/>
                <a:latin typeface="system-ui"/>
              </a:rPr>
              <a:t> PCS score was 37.5 ± 9.6, and </a:t>
            </a:r>
            <a:r>
              <a:rPr lang="de-DE" b="0" i="0" dirty="0" err="1">
                <a:solidFill>
                  <a:srgbClr val="212121"/>
                </a:solidFill>
                <a:effectLst/>
                <a:latin typeface="system-ui"/>
              </a:rPr>
              <a:t>mean</a:t>
            </a:r>
            <a:r>
              <a:rPr lang="de-DE" b="0" i="0" dirty="0">
                <a:solidFill>
                  <a:srgbClr val="212121"/>
                </a:solidFill>
                <a:effectLst/>
                <a:latin typeface="system-ui"/>
              </a:rPr>
              <a:t> MCS score was 51.9 ± 10.5. Mean </a:t>
            </a:r>
            <a:r>
              <a:rPr lang="de-DE" b="0" i="0" dirty="0" err="1">
                <a:solidFill>
                  <a:srgbClr val="212121"/>
                </a:solidFill>
                <a:effectLst/>
                <a:latin typeface="system-ui"/>
              </a:rPr>
              <a:t>mMRC</a:t>
            </a:r>
            <a:r>
              <a:rPr lang="de-DE" b="0" i="0" dirty="0">
                <a:solidFill>
                  <a:srgbClr val="212121"/>
                </a:solidFill>
                <a:effectLst/>
                <a:latin typeface="system-ui"/>
              </a:rPr>
              <a:t> </a:t>
            </a:r>
            <a:r>
              <a:rPr lang="de-DE" b="0" i="0" dirty="0" err="1">
                <a:solidFill>
                  <a:srgbClr val="212121"/>
                </a:solidFill>
                <a:effectLst/>
                <a:latin typeface="system-ui"/>
              </a:rPr>
              <a:t>dyspnea</a:t>
            </a:r>
            <a:r>
              <a:rPr lang="de-DE" b="0" i="0" dirty="0">
                <a:solidFill>
                  <a:srgbClr val="212121"/>
                </a:solidFill>
                <a:effectLst/>
                <a:latin typeface="system-ui"/>
              </a:rPr>
              <a:t> score was 2.3 ± 1.3; 54.6 % </a:t>
            </a:r>
            <a:r>
              <a:rPr lang="de-DE" b="0" i="0" dirty="0" err="1">
                <a:solidFill>
                  <a:srgbClr val="212121"/>
                </a:solidFill>
                <a:effectLst/>
                <a:latin typeface="system-ui"/>
              </a:rPr>
              <a:t>had</a:t>
            </a:r>
            <a:r>
              <a:rPr lang="de-DE" b="0" i="0" dirty="0">
                <a:solidFill>
                  <a:srgbClr val="212121"/>
                </a:solidFill>
                <a:effectLst/>
                <a:latin typeface="system-ui"/>
              </a:rPr>
              <a:t> ≥2 </a:t>
            </a:r>
            <a:r>
              <a:rPr lang="de-DE" b="0" i="0" dirty="0" err="1">
                <a:solidFill>
                  <a:srgbClr val="212121"/>
                </a:solidFill>
                <a:effectLst/>
                <a:latin typeface="system-ui"/>
              </a:rPr>
              <a:t>exacerbations</a:t>
            </a:r>
            <a:r>
              <a:rPr lang="de-DE" b="0" i="0" dirty="0">
                <a:solidFill>
                  <a:srgbClr val="212121"/>
                </a:solidFill>
                <a:effectLst/>
                <a:latin typeface="system-ui"/>
              </a:rPr>
              <a:t> </a:t>
            </a:r>
            <a:r>
              <a:rPr lang="de-DE" b="0" i="0" dirty="0" err="1">
                <a:solidFill>
                  <a:srgbClr val="212121"/>
                </a:solidFill>
                <a:effectLst/>
                <a:latin typeface="system-ui"/>
              </a:rPr>
              <a:t>annually</a:t>
            </a:r>
            <a:r>
              <a:rPr lang="de-DE" b="0" i="0" dirty="0">
                <a:solidFill>
                  <a:srgbClr val="212121"/>
                </a:solidFill>
                <a:effectLst/>
                <a:latin typeface="system-ui"/>
              </a:rPr>
              <a:t>, and 46.5 % </a:t>
            </a:r>
            <a:r>
              <a:rPr lang="de-DE" b="0" i="0" dirty="0" err="1">
                <a:solidFill>
                  <a:srgbClr val="212121"/>
                </a:solidFill>
                <a:effectLst/>
                <a:latin typeface="system-ui"/>
              </a:rPr>
              <a:t>used</a:t>
            </a:r>
            <a:r>
              <a:rPr lang="de-DE" b="0" i="0" dirty="0">
                <a:solidFill>
                  <a:srgbClr val="212121"/>
                </a:solidFill>
                <a:effectLst/>
                <a:latin typeface="system-ui"/>
              </a:rPr>
              <a:t> </a:t>
            </a:r>
            <a:r>
              <a:rPr lang="de-DE" b="0" i="0" dirty="0" err="1">
                <a:solidFill>
                  <a:srgbClr val="212121"/>
                </a:solidFill>
                <a:effectLst/>
                <a:latin typeface="system-ui"/>
              </a:rPr>
              <a:t>oxygen</a:t>
            </a:r>
            <a:r>
              <a:rPr lang="de-DE" b="0" i="0" dirty="0">
                <a:solidFill>
                  <a:srgbClr val="212121"/>
                </a:solidFill>
                <a:effectLst/>
                <a:latin typeface="system-ui"/>
              </a:rPr>
              <a:t> </a:t>
            </a:r>
            <a:r>
              <a:rPr lang="de-DE" b="0" i="0" dirty="0" err="1">
                <a:solidFill>
                  <a:srgbClr val="212121"/>
                </a:solidFill>
                <a:effectLst/>
                <a:latin typeface="system-ui"/>
              </a:rPr>
              <a:t>regularly</a:t>
            </a:r>
            <a:r>
              <a:rPr lang="de-DE" b="0" i="0" dirty="0">
                <a:solidFill>
                  <a:srgbClr val="212121"/>
                </a:solidFill>
                <a:effectLst/>
                <a:latin typeface="system-ui"/>
              </a:rPr>
              <a:t>. Average follow-</a:t>
            </a:r>
            <a:r>
              <a:rPr lang="de-DE" b="0" i="0" dirty="0" err="1">
                <a:solidFill>
                  <a:srgbClr val="212121"/>
                </a:solidFill>
                <a:effectLst/>
                <a:latin typeface="system-ui"/>
              </a:rPr>
              <a:t>up</a:t>
            </a:r>
            <a:r>
              <a:rPr lang="de-DE" b="0" i="0" dirty="0">
                <a:solidFill>
                  <a:srgbClr val="212121"/>
                </a:solidFill>
                <a:effectLst/>
                <a:latin typeface="system-ui"/>
              </a:rPr>
              <a:t> was 6.6 ± 3.2 </a:t>
            </a:r>
            <a:r>
              <a:rPr lang="de-DE" b="0" i="0" dirty="0" err="1">
                <a:solidFill>
                  <a:srgbClr val="212121"/>
                </a:solidFill>
                <a:effectLst/>
                <a:latin typeface="system-ui"/>
              </a:rPr>
              <a:t>years</a:t>
            </a:r>
            <a:r>
              <a:rPr lang="de-DE" b="0" i="0" dirty="0">
                <a:solidFill>
                  <a:srgbClr val="212121"/>
                </a:solidFill>
                <a:effectLst/>
                <a:latin typeface="system-ui"/>
              </a:rPr>
              <a:t>. The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remained</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MCS </a:t>
            </a:r>
            <a:r>
              <a:rPr lang="de-DE" b="0" i="0" dirty="0" err="1">
                <a:solidFill>
                  <a:srgbClr val="212121"/>
                </a:solidFill>
                <a:effectLst/>
                <a:latin typeface="system-ui"/>
              </a:rPr>
              <a:t>improved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0.16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while</a:t>
            </a:r>
            <a:r>
              <a:rPr lang="de-DE" b="0" i="0" dirty="0">
                <a:solidFill>
                  <a:srgbClr val="212121"/>
                </a:solidFill>
                <a:effectLst/>
                <a:latin typeface="system-ui"/>
              </a:rPr>
              <a:t> </a:t>
            </a:r>
            <a:r>
              <a:rPr lang="de-DE" b="0" i="0" dirty="0" err="1">
                <a:solidFill>
                  <a:srgbClr val="212121"/>
                </a:solidFill>
                <a:effectLst/>
                <a:latin typeface="system-ui"/>
              </a:rPr>
              <a:t>the</a:t>
            </a:r>
            <a:r>
              <a:rPr lang="de-DE" b="0" i="0" dirty="0">
                <a:solidFill>
                  <a:srgbClr val="212121"/>
                </a:solidFill>
                <a:effectLst/>
                <a:latin typeface="system-ui"/>
              </a:rPr>
              <a:t> PCS score </a:t>
            </a:r>
            <a:r>
              <a:rPr lang="de-DE" b="0" i="0" dirty="0" err="1">
                <a:solidFill>
                  <a:srgbClr val="212121"/>
                </a:solidFill>
                <a:effectLst/>
                <a:latin typeface="system-ui"/>
              </a:rPr>
              <a:t>declined</a:t>
            </a:r>
            <a:r>
              <a:rPr lang="de-DE" b="0" i="0" dirty="0">
                <a:solidFill>
                  <a:srgbClr val="212121"/>
                </a:solidFill>
                <a:effectLst/>
                <a:latin typeface="system-ui"/>
              </a:rPr>
              <a:t> </a:t>
            </a:r>
            <a:r>
              <a:rPr lang="de-DE" b="0" i="0" dirty="0" err="1">
                <a:solidFill>
                  <a:srgbClr val="212121"/>
                </a:solidFill>
                <a:effectLst/>
                <a:latin typeface="system-ui"/>
              </a:rPr>
              <a:t>by</a:t>
            </a:r>
            <a:r>
              <a:rPr lang="de-DE" b="0" i="0" dirty="0">
                <a:solidFill>
                  <a:srgbClr val="212121"/>
                </a:solidFill>
                <a:effectLst/>
                <a:latin typeface="system-ui"/>
              </a:rPr>
              <a:t> 0.49 </a:t>
            </a:r>
            <a:r>
              <a:rPr lang="de-DE" b="0" i="0" dirty="0" err="1">
                <a:solidFill>
                  <a:srgbClr val="212121"/>
                </a:solidFill>
                <a:effectLst/>
                <a:latin typeface="system-ui"/>
              </a:rPr>
              <a:t>points</a:t>
            </a:r>
            <a:r>
              <a:rPr lang="de-DE" b="0" i="0" dirty="0">
                <a:solidFill>
                  <a:srgbClr val="212121"/>
                </a:solidFill>
                <a:effectLst/>
                <a:latin typeface="system-ui"/>
              </a:rPr>
              <a:t>/</a:t>
            </a:r>
            <a:r>
              <a:rPr lang="de-DE" b="0" i="0" dirty="0" err="1">
                <a:solidFill>
                  <a:srgbClr val="212121"/>
                </a:solidFill>
                <a:effectLst/>
                <a:latin typeface="system-ui"/>
              </a:rPr>
              <a:t>year</a:t>
            </a:r>
            <a:r>
              <a:rPr lang="de-DE" b="0" i="0" dirty="0">
                <a:solidFill>
                  <a:srgbClr val="212121"/>
                </a:solidFill>
                <a:effectLst/>
                <a:latin typeface="system-ui"/>
              </a:rPr>
              <a:t> (p &lt; 0.0001). </a:t>
            </a:r>
            <a:r>
              <a:rPr lang="de-DE" b="0" i="0" dirty="0" err="1">
                <a:solidFill>
                  <a:srgbClr val="212121"/>
                </a:solidFill>
                <a:effectLst/>
                <a:latin typeface="system-ui"/>
              </a:rPr>
              <a:t>Subscales</a:t>
            </a:r>
            <a:r>
              <a:rPr lang="de-DE" b="0" i="0" dirty="0">
                <a:solidFill>
                  <a:srgbClr val="212121"/>
                </a:solidFill>
                <a:effectLst/>
                <a:latin typeface="system-ui"/>
              </a:rPr>
              <a:t> </a:t>
            </a:r>
            <a:r>
              <a:rPr lang="de-DE" b="0" i="0" dirty="0" err="1">
                <a:solidFill>
                  <a:srgbClr val="212121"/>
                </a:solidFill>
                <a:effectLst/>
                <a:latin typeface="system-ui"/>
              </a:rPr>
              <a:t>followed</a:t>
            </a:r>
            <a:r>
              <a:rPr lang="de-DE" b="0" i="0" dirty="0">
                <a:solidFill>
                  <a:srgbClr val="212121"/>
                </a:solidFill>
                <a:effectLst/>
                <a:latin typeface="system-ui"/>
              </a:rPr>
              <a:t> </a:t>
            </a:r>
            <a:r>
              <a:rPr lang="de-DE" b="0" i="0" dirty="0" err="1">
                <a:solidFill>
                  <a:srgbClr val="212121"/>
                </a:solidFill>
                <a:effectLst/>
                <a:latin typeface="system-ui"/>
              </a:rPr>
              <a:t>similar</a:t>
            </a:r>
            <a:r>
              <a:rPr lang="de-DE" b="0" i="0" dirty="0">
                <a:solidFill>
                  <a:srgbClr val="212121"/>
                </a:solidFill>
                <a:effectLst/>
                <a:latin typeface="system-ui"/>
              </a:rPr>
              <a:t> </a:t>
            </a:r>
            <a:r>
              <a:rPr lang="de-DE" b="0" i="0" dirty="0" err="1">
                <a:solidFill>
                  <a:srgbClr val="212121"/>
                </a:solidFill>
                <a:effectLst/>
                <a:latin typeface="system-ui"/>
              </a:rPr>
              <a:t>trends</a:t>
            </a:r>
            <a:r>
              <a:rPr lang="de-DE" b="0" i="0" dirty="0">
                <a:solidFill>
                  <a:srgbClr val="212121"/>
                </a:solidFill>
                <a:effectLst/>
                <a:latin typeface="system-ui"/>
              </a:rPr>
              <a:t>.</a:t>
            </a:r>
          </a:p>
          <a:p>
            <a:pPr algn="l"/>
            <a:r>
              <a:rPr lang="de-DE" b="1" i="0" dirty="0" err="1">
                <a:solidFill>
                  <a:srgbClr val="212121"/>
                </a:solidFill>
                <a:effectLst/>
                <a:latin typeface="system-ui"/>
              </a:rPr>
              <a:t>Conclusions</a:t>
            </a:r>
            <a:r>
              <a:rPr lang="de-DE" b="1" i="0" dirty="0">
                <a:solidFill>
                  <a:srgbClr val="212121"/>
                </a:solidFill>
                <a:effectLst/>
                <a:latin typeface="system-ui"/>
              </a:rPr>
              <a:t>: </a:t>
            </a:r>
            <a:r>
              <a:rPr lang="de-DE" b="0" i="0" dirty="0">
                <a:solidFill>
                  <a:srgbClr val="212121"/>
                </a:solidFill>
                <a:effectLst/>
                <a:latin typeface="system-ui"/>
              </a:rPr>
              <a:t>At </a:t>
            </a:r>
            <a:r>
              <a:rPr lang="de-DE" b="0" i="0" dirty="0" err="1">
                <a:solidFill>
                  <a:srgbClr val="212121"/>
                </a:solidFill>
                <a:effectLst/>
                <a:latin typeface="system-ui"/>
              </a:rPr>
              <a:t>baseline</a:t>
            </a:r>
            <a:r>
              <a:rPr lang="de-DE" b="0" i="0" dirty="0">
                <a:solidFill>
                  <a:srgbClr val="212121"/>
                </a:solidFill>
                <a:effectLst/>
                <a:latin typeface="system-ui"/>
              </a:rPr>
              <a:t>, mental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were</a:t>
            </a:r>
            <a:r>
              <a:rPr lang="de-DE" b="0" i="0" dirty="0">
                <a:solidFill>
                  <a:srgbClr val="212121"/>
                </a:solidFill>
                <a:effectLst/>
                <a:latin typeface="system-ui"/>
              </a:rPr>
              <a:t> </a:t>
            </a:r>
            <a:r>
              <a:rPr lang="de-DE" b="0" i="0" dirty="0" err="1">
                <a:solidFill>
                  <a:srgbClr val="212121"/>
                </a:solidFill>
                <a:effectLst/>
                <a:latin typeface="system-ui"/>
              </a:rPr>
              <a:t>higher</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indicating</a:t>
            </a:r>
            <a:r>
              <a:rPr lang="de-DE" b="0" i="0" dirty="0">
                <a:solidFill>
                  <a:srgbClr val="212121"/>
                </a:solidFill>
                <a:effectLst/>
                <a:latin typeface="system-ui"/>
              </a:rPr>
              <a:t> </a:t>
            </a:r>
            <a:r>
              <a:rPr lang="de-DE" b="0" i="0" dirty="0" err="1">
                <a:solidFill>
                  <a:srgbClr val="212121"/>
                </a:solidFill>
                <a:effectLst/>
                <a:latin typeface="system-ui"/>
              </a:rPr>
              <a:t>better</a:t>
            </a:r>
            <a:r>
              <a:rPr lang="de-DE" b="0" i="0" dirty="0">
                <a:solidFill>
                  <a:srgbClr val="212121"/>
                </a:solidFill>
                <a:effectLst/>
                <a:latin typeface="system-ui"/>
              </a:rPr>
              <a:t> mental </a:t>
            </a:r>
            <a:r>
              <a:rPr lang="de-DE" b="0" i="0" dirty="0" err="1">
                <a:solidFill>
                  <a:srgbClr val="212121"/>
                </a:solidFill>
                <a:effectLst/>
                <a:latin typeface="system-ui"/>
              </a:rPr>
              <a:t>health</a:t>
            </a:r>
            <a:r>
              <a:rPr lang="de-DE" b="0" i="0" dirty="0">
                <a:solidFill>
                  <a:srgbClr val="212121"/>
                </a:solidFill>
                <a:effectLst/>
                <a:latin typeface="system-ui"/>
              </a:rPr>
              <a:t> </a:t>
            </a:r>
            <a:r>
              <a:rPr lang="de-DE" b="0" i="0" dirty="0" err="1">
                <a:solidFill>
                  <a:srgbClr val="212121"/>
                </a:solidFill>
                <a:effectLst/>
                <a:latin typeface="system-ui"/>
              </a:rPr>
              <a:t>than</a:t>
            </a:r>
            <a:r>
              <a:rPr lang="de-DE" b="0" i="0" dirty="0">
                <a:solidFill>
                  <a:srgbClr val="212121"/>
                </a:solidFill>
                <a:effectLst/>
                <a:latin typeface="system-ui"/>
              </a:rPr>
              <a:t>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health</a:t>
            </a:r>
            <a:r>
              <a:rPr lang="de-DE" b="0" i="0" dirty="0">
                <a:solidFill>
                  <a:srgbClr val="212121"/>
                </a:solidFill>
                <a:effectLst/>
                <a:latin typeface="system-ui"/>
              </a:rPr>
              <a:t> in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AATD-</a:t>
            </a:r>
            <a:r>
              <a:rPr lang="de-DE" b="0" i="0" dirty="0" err="1">
                <a:solidFill>
                  <a:srgbClr val="212121"/>
                </a:solidFill>
                <a:effectLst/>
                <a:latin typeface="system-ui"/>
              </a:rPr>
              <a:t>associated</a:t>
            </a:r>
            <a:r>
              <a:rPr lang="de-DE" b="0" i="0" dirty="0">
                <a:solidFill>
                  <a:srgbClr val="212121"/>
                </a:solidFill>
                <a:effectLst/>
                <a:latin typeface="system-ui"/>
              </a:rPr>
              <a:t> </a:t>
            </a:r>
            <a:r>
              <a:rPr lang="de-DE" b="0" i="0" dirty="0" err="1">
                <a:solidFill>
                  <a:srgbClr val="212121"/>
                </a:solidFill>
                <a:effectLst/>
                <a:latin typeface="system-ui"/>
              </a:rPr>
              <a:t>lung</a:t>
            </a:r>
            <a:r>
              <a:rPr lang="de-DE" b="0" i="0" dirty="0">
                <a:solidFill>
                  <a:srgbClr val="212121"/>
                </a:solidFill>
                <a:effectLst/>
                <a:latin typeface="system-ui"/>
              </a:rPr>
              <a:t> </a:t>
            </a:r>
            <a:r>
              <a:rPr lang="de-DE" b="0" i="0" dirty="0" err="1">
                <a:solidFill>
                  <a:srgbClr val="212121"/>
                </a:solidFill>
                <a:effectLst/>
                <a:latin typeface="system-ui"/>
              </a:rPr>
              <a:t>disease</a:t>
            </a:r>
            <a:r>
              <a:rPr lang="de-DE" b="0" i="0" dirty="0">
                <a:solidFill>
                  <a:srgbClr val="212121"/>
                </a:solidFill>
                <a:effectLst/>
                <a:latin typeface="system-ui"/>
              </a:rPr>
              <a:t>. </a:t>
            </a:r>
            <a:r>
              <a:rPr lang="de-DE" b="0" i="0" dirty="0" err="1">
                <a:solidFill>
                  <a:srgbClr val="212121"/>
                </a:solidFill>
                <a:effectLst/>
                <a:latin typeface="system-ui"/>
              </a:rPr>
              <a:t>Stable</a:t>
            </a:r>
            <a:r>
              <a:rPr lang="de-DE" b="0" i="0" dirty="0">
                <a:solidFill>
                  <a:srgbClr val="212121"/>
                </a:solidFill>
                <a:effectLst/>
                <a:latin typeface="system-ui"/>
              </a:rPr>
              <a:t> </a:t>
            </a:r>
            <a:r>
              <a:rPr lang="de-DE" b="0" i="0" dirty="0" err="1">
                <a:solidFill>
                  <a:srgbClr val="212121"/>
                </a:solidFill>
                <a:effectLst/>
                <a:latin typeface="system-ui"/>
              </a:rPr>
              <a:t>HRQoL</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 </a:t>
            </a:r>
            <a:r>
              <a:rPr lang="de-DE" b="0" i="0" dirty="0" err="1">
                <a:solidFill>
                  <a:srgbClr val="212121"/>
                </a:solidFill>
                <a:effectLst/>
                <a:latin typeface="system-ui"/>
              </a:rPr>
              <a:t>slight</a:t>
            </a:r>
            <a:r>
              <a:rPr lang="de-DE" b="0" i="0" dirty="0">
                <a:solidFill>
                  <a:srgbClr val="212121"/>
                </a:solidFill>
                <a:effectLst/>
                <a:latin typeface="system-ui"/>
              </a:rPr>
              <a:t> </a:t>
            </a:r>
            <a:r>
              <a:rPr lang="de-DE" b="0" i="0" dirty="0" err="1">
                <a:solidFill>
                  <a:srgbClr val="212121"/>
                </a:solidFill>
                <a:effectLst/>
                <a:latin typeface="system-ui"/>
              </a:rPr>
              <a:t>improvement</a:t>
            </a:r>
            <a:r>
              <a:rPr lang="de-DE" b="0" i="0" dirty="0">
                <a:solidFill>
                  <a:srgbClr val="212121"/>
                </a:solidFill>
                <a:effectLst/>
                <a:latin typeface="system-ui"/>
              </a:rPr>
              <a:t> in mental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over</a:t>
            </a:r>
            <a:r>
              <a:rPr lang="de-DE" b="0" i="0" dirty="0">
                <a:solidFill>
                  <a:srgbClr val="212121"/>
                </a:solidFill>
                <a:effectLst/>
                <a:latin typeface="system-ui"/>
              </a:rPr>
              <a:t> time and a </a:t>
            </a:r>
            <a:r>
              <a:rPr lang="de-DE" b="0" i="0" dirty="0" err="1">
                <a:solidFill>
                  <a:srgbClr val="212121"/>
                </a:solidFill>
                <a:effectLst/>
                <a:latin typeface="system-ui"/>
              </a:rPr>
              <a:t>small</a:t>
            </a:r>
            <a:r>
              <a:rPr lang="de-DE" b="0" i="0" dirty="0">
                <a:solidFill>
                  <a:srgbClr val="212121"/>
                </a:solidFill>
                <a:effectLst/>
                <a:latin typeface="system-ui"/>
              </a:rPr>
              <a:t> </a:t>
            </a:r>
            <a:r>
              <a:rPr lang="de-DE" b="0" i="0" dirty="0" err="1">
                <a:solidFill>
                  <a:srgbClr val="212121"/>
                </a:solidFill>
                <a:effectLst/>
                <a:latin typeface="system-ui"/>
              </a:rPr>
              <a:t>decrease</a:t>
            </a:r>
            <a:r>
              <a:rPr lang="de-DE" b="0" i="0" dirty="0">
                <a:solidFill>
                  <a:srgbClr val="212121"/>
                </a:solidFill>
                <a:effectLst/>
                <a:latin typeface="system-ui"/>
              </a:rPr>
              <a:t> in </a:t>
            </a:r>
            <a:r>
              <a:rPr lang="de-DE" b="0" i="0" dirty="0" err="1">
                <a:solidFill>
                  <a:srgbClr val="212121"/>
                </a:solidFill>
                <a:effectLst/>
                <a:latin typeface="system-ui"/>
              </a:rPr>
              <a:t>physical</a:t>
            </a:r>
            <a:r>
              <a:rPr lang="de-DE" b="0" i="0" dirty="0">
                <a:solidFill>
                  <a:srgbClr val="212121"/>
                </a:solidFill>
                <a:effectLst/>
                <a:latin typeface="system-ui"/>
              </a:rPr>
              <a:t> </a:t>
            </a:r>
            <a:r>
              <a:rPr lang="de-DE" b="0" i="0" dirty="0" err="1">
                <a:solidFill>
                  <a:srgbClr val="212121"/>
                </a:solidFill>
                <a:effectLst/>
                <a:latin typeface="system-ui"/>
              </a:rPr>
              <a:t>scores</a:t>
            </a:r>
            <a:r>
              <a:rPr lang="de-DE" b="0" i="0" dirty="0">
                <a:solidFill>
                  <a:srgbClr val="212121"/>
                </a:solidFill>
                <a:effectLst/>
                <a:latin typeface="system-ui"/>
              </a:rPr>
              <a:t> </a:t>
            </a:r>
            <a:r>
              <a:rPr lang="de-DE" b="0" i="0" dirty="0" err="1">
                <a:solidFill>
                  <a:srgbClr val="212121"/>
                </a:solidFill>
                <a:effectLst/>
                <a:latin typeface="system-ui"/>
              </a:rPr>
              <a:t>may</a:t>
            </a:r>
            <a:r>
              <a:rPr lang="de-DE" b="0" i="0" dirty="0">
                <a:solidFill>
                  <a:srgbClr val="212121"/>
                </a:solidFill>
                <a:effectLst/>
                <a:latin typeface="system-ui"/>
              </a:rPr>
              <a:t> </a:t>
            </a:r>
            <a:r>
              <a:rPr lang="de-DE" b="0" i="0" dirty="0" err="1">
                <a:solidFill>
                  <a:srgbClr val="212121"/>
                </a:solidFill>
                <a:effectLst/>
                <a:latin typeface="system-ui"/>
              </a:rPr>
              <a:t>be</a:t>
            </a:r>
            <a:r>
              <a:rPr lang="de-DE" b="0" i="0" dirty="0">
                <a:solidFill>
                  <a:srgbClr val="212121"/>
                </a:solidFill>
                <a:effectLst/>
                <a:latin typeface="system-ui"/>
              </a:rPr>
              <a:t> a </a:t>
            </a:r>
            <a:r>
              <a:rPr lang="de-DE" b="0" i="0" dirty="0" err="1">
                <a:solidFill>
                  <a:srgbClr val="212121"/>
                </a:solidFill>
                <a:effectLst/>
                <a:latin typeface="system-ui"/>
              </a:rPr>
              <a:t>unique</a:t>
            </a:r>
            <a:r>
              <a:rPr lang="de-DE" b="0" i="0" dirty="0">
                <a:solidFill>
                  <a:srgbClr val="212121"/>
                </a:solidFill>
                <a:effectLst/>
                <a:latin typeface="system-ui"/>
              </a:rPr>
              <a:t> feature </a:t>
            </a:r>
            <a:r>
              <a:rPr lang="de-DE" b="0" i="0" dirty="0" err="1">
                <a:solidFill>
                  <a:srgbClr val="212121"/>
                </a:solidFill>
                <a:effectLst/>
                <a:latin typeface="system-ui"/>
              </a:rPr>
              <a:t>of</a:t>
            </a:r>
            <a:r>
              <a:rPr lang="de-DE" b="0" i="0" dirty="0">
                <a:solidFill>
                  <a:srgbClr val="212121"/>
                </a:solidFill>
                <a:effectLst/>
                <a:latin typeface="system-ui"/>
              </a:rPr>
              <a:t> </a:t>
            </a:r>
            <a:r>
              <a:rPr lang="de-DE" b="0" i="0" dirty="0" err="1">
                <a:solidFill>
                  <a:srgbClr val="212121"/>
                </a:solidFill>
                <a:effectLst/>
                <a:latin typeface="system-ui"/>
              </a:rPr>
              <a:t>this</a:t>
            </a:r>
            <a:r>
              <a:rPr lang="de-DE" b="0" i="0" dirty="0">
                <a:solidFill>
                  <a:srgbClr val="212121"/>
                </a:solidFill>
                <a:effectLst/>
                <a:latin typeface="system-ui"/>
              </a:rPr>
              <a:t> </a:t>
            </a:r>
            <a:r>
              <a:rPr lang="de-DE" b="0" i="0" dirty="0" err="1">
                <a:solidFill>
                  <a:srgbClr val="212121"/>
                </a:solidFill>
                <a:effectLst/>
                <a:latin typeface="system-ui"/>
              </a:rPr>
              <a:t>cohort</a:t>
            </a:r>
            <a:r>
              <a:rPr lang="de-DE" b="0" i="0" dirty="0">
                <a:solidFill>
                  <a:srgbClr val="212121"/>
                </a:solidFill>
                <a:effectLst/>
                <a:latin typeface="system-ui"/>
              </a:rPr>
              <a:t>. Further </a:t>
            </a:r>
            <a:r>
              <a:rPr lang="de-DE" b="0" i="0" dirty="0" err="1">
                <a:solidFill>
                  <a:srgbClr val="212121"/>
                </a:solidFill>
                <a:effectLst/>
                <a:latin typeface="system-ui"/>
              </a:rPr>
              <a:t>studies</a:t>
            </a:r>
            <a:r>
              <a:rPr lang="de-DE" b="0" i="0" dirty="0">
                <a:solidFill>
                  <a:srgbClr val="212121"/>
                </a:solidFill>
                <a:effectLst/>
                <a:latin typeface="system-ui"/>
              </a:rPr>
              <a:t> </a:t>
            </a:r>
            <a:r>
              <a:rPr lang="de-DE" b="0" i="0" dirty="0" err="1">
                <a:solidFill>
                  <a:srgbClr val="212121"/>
                </a:solidFill>
                <a:effectLst/>
                <a:latin typeface="system-ui"/>
              </a:rPr>
              <a:t>are</a:t>
            </a:r>
            <a:r>
              <a:rPr lang="de-DE" b="0" i="0" dirty="0">
                <a:solidFill>
                  <a:srgbClr val="212121"/>
                </a:solidFill>
                <a:effectLst/>
                <a:latin typeface="system-ui"/>
              </a:rPr>
              <a:t> </a:t>
            </a:r>
            <a:r>
              <a:rPr lang="de-DE" b="0" i="0" dirty="0" err="1">
                <a:solidFill>
                  <a:srgbClr val="212121"/>
                </a:solidFill>
                <a:effectLst/>
                <a:latin typeface="system-ui"/>
              </a:rPr>
              <a:t>needed</a:t>
            </a:r>
            <a:r>
              <a:rPr lang="de-DE" b="0" i="0" dirty="0">
                <a:solidFill>
                  <a:srgbClr val="212121"/>
                </a:solidFill>
                <a:effectLst/>
                <a:latin typeface="system-ui"/>
              </a:rPr>
              <a:t> </a:t>
            </a:r>
            <a:r>
              <a:rPr lang="de-DE" b="0" i="0" dirty="0" err="1">
                <a:solidFill>
                  <a:srgbClr val="212121"/>
                </a:solidFill>
                <a:effectLst/>
                <a:latin typeface="system-ui"/>
              </a:rPr>
              <a:t>to</a:t>
            </a:r>
            <a:r>
              <a:rPr lang="de-DE" b="0" i="0" dirty="0">
                <a:solidFill>
                  <a:srgbClr val="212121"/>
                </a:solidFill>
                <a:effectLst/>
                <a:latin typeface="system-ui"/>
              </a:rPr>
              <a:t> </a:t>
            </a:r>
            <a:r>
              <a:rPr lang="de-DE" b="0" i="0" dirty="0" err="1">
                <a:solidFill>
                  <a:srgbClr val="212121"/>
                </a:solidFill>
                <a:effectLst/>
                <a:latin typeface="system-ui"/>
              </a:rPr>
              <a:t>correlate</a:t>
            </a:r>
            <a:r>
              <a:rPr lang="de-DE" b="0" i="0" dirty="0">
                <a:solidFill>
                  <a:srgbClr val="212121"/>
                </a:solidFill>
                <a:effectLst/>
                <a:latin typeface="system-ui"/>
              </a:rPr>
              <a:t> </a:t>
            </a:r>
            <a:r>
              <a:rPr lang="de-DE" b="0" i="0" dirty="0" err="1">
                <a:solidFill>
                  <a:srgbClr val="212121"/>
                </a:solidFill>
                <a:effectLst/>
                <a:latin typeface="system-ui"/>
              </a:rPr>
              <a:t>these</a:t>
            </a:r>
            <a:r>
              <a:rPr lang="de-DE" b="0" i="0" dirty="0">
                <a:solidFill>
                  <a:srgbClr val="212121"/>
                </a:solidFill>
                <a:effectLst/>
                <a:latin typeface="system-ui"/>
              </a:rPr>
              <a:t> </a:t>
            </a:r>
            <a:r>
              <a:rPr lang="de-DE" b="0" i="0" dirty="0" err="1">
                <a:solidFill>
                  <a:srgbClr val="212121"/>
                </a:solidFill>
                <a:effectLst/>
                <a:latin typeface="system-ui"/>
              </a:rPr>
              <a:t>findings</a:t>
            </a:r>
            <a:r>
              <a:rPr lang="de-DE" b="0" i="0" dirty="0">
                <a:solidFill>
                  <a:srgbClr val="212121"/>
                </a:solidFill>
                <a:effectLst/>
                <a:latin typeface="system-ui"/>
              </a:rPr>
              <a:t> </a:t>
            </a:r>
            <a:r>
              <a:rPr lang="de-DE" b="0" i="0" dirty="0" err="1">
                <a:solidFill>
                  <a:srgbClr val="212121"/>
                </a:solidFill>
                <a:effectLst/>
                <a:latin typeface="system-ui"/>
              </a:rPr>
              <a:t>with</a:t>
            </a:r>
            <a:r>
              <a:rPr lang="de-DE" b="0" i="0" dirty="0">
                <a:solidFill>
                  <a:srgbClr val="212121"/>
                </a:solidFill>
                <a:effectLst/>
                <a:latin typeface="system-ui"/>
              </a:rPr>
              <a:t> </a:t>
            </a:r>
            <a:r>
              <a:rPr lang="de-DE" b="0" i="0" dirty="0" err="1">
                <a:solidFill>
                  <a:srgbClr val="212121"/>
                </a:solidFill>
                <a:effectLst/>
                <a:latin typeface="system-ui"/>
              </a:rPr>
              <a:t>disease-specific</a:t>
            </a:r>
            <a:r>
              <a:rPr lang="de-DE" b="0" i="0" dirty="0">
                <a:solidFill>
                  <a:srgbClr val="212121"/>
                </a:solidFill>
                <a:effectLst/>
                <a:latin typeface="system-ui"/>
              </a:rPr>
              <a:t> </a:t>
            </a:r>
            <a:r>
              <a:rPr lang="de-DE" b="0" i="0" dirty="0" err="1">
                <a:solidFill>
                  <a:srgbClr val="212121"/>
                </a:solidFill>
                <a:effectLst/>
                <a:latin typeface="system-ui"/>
              </a:rPr>
              <a:t>instruments</a:t>
            </a:r>
            <a:r>
              <a:rPr lang="de-DE" b="0" i="0" dirty="0">
                <a:solidFill>
                  <a:srgbClr val="212121"/>
                </a:solidFill>
                <a:effectLst/>
                <a:latin typeface="system-ui"/>
              </a:rPr>
              <a:t> and </a:t>
            </a:r>
            <a:r>
              <a:rPr lang="de-DE" b="0" i="0" dirty="0" err="1">
                <a:solidFill>
                  <a:srgbClr val="212121"/>
                </a:solidFill>
                <a:effectLst/>
                <a:latin typeface="system-ui"/>
              </a:rPr>
              <a:t>patient</a:t>
            </a:r>
            <a:r>
              <a:rPr lang="de-DE" b="0" i="0" dirty="0">
                <a:solidFill>
                  <a:srgbClr val="212121"/>
                </a:solidFill>
                <a:effectLst/>
                <a:latin typeface="system-ui"/>
              </a:rPr>
              <a:t> </a:t>
            </a:r>
            <a:r>
              <a:rPr lang="de-DE" b="0" i="0" dirty="0" err="1">
                <a:solidFill>
                  <a:srgbClr val="212121"/>
                </a:solidFill>
                <a:effectLst/>
                <a:latin typeface="system-ui"/>
              </a:rPr>
              <a:t>physiology</a:t>
            </a:r>
            <a:r>
              <a:rPr lang="de-DE" b="0" i="0" dirty="0">
                <a:solidFill>
                  <a:srgbClr val="212121"/>
                </a:solidFill>
                <a:effectLst/>
                <a:latin typeface="system-ui"/>
              </a:rPr>
              <a:t>.</a:t>
            </a:r>
          </a:p>
          <a:p>
            <a:endParaRPr lang="de-DE" dirty="0"/>
          </a:p>
        </p:txBody>
      </p:sp>
      <p:sp>
        <p:nvSpPr>
          <p:cNvPr id="4" name="Foliennummernplatzhalter 3"/>
          <p:cNvSpPr>
            <a:spLocks noGrp="1"/>
          </p:cNvSpPr>
          <p:nvPr>
            <p:ph type="sldNum" sz="quarter" idx="5"/>
          </p:nvPr>
        </p:nvSpPr>
        <p:spPr/>
        <p:txBody>
          <a:bodyPr/>
          <a:lstStyle/>
          <a:p>
            <a:fld id="{C085ED3E-65CA-4E5B-9214-87076A368525}" type="slidenum">
              <a:rPr lang="de-DE" smtClean="0"/>
              <a:t>12</a:t>
            </a:fld>
            <a:endParaRPr lang="de-DE"/>
          </a:p>
        </p:txBody>
      </p:sp>
    </p:spTree>
    <p:extLst>
      <p:ext uri="{BB962C8B-B14F-4D97-AF65-F5344CB8AC3E}">
        <p14:creationId xmlns:p14="http://schemas.microsoft.com/office/powerpoint/2010/main" val="173650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Abstract: Background: Alpha-1 antitrypsin deficiency (AATD) is an underdiagnosed condition despite being one of the most common inherited disorders in adults that is associated with an increased risk of developing chronic obstructive pulmonary disease (COPD). The aim was to evaluate the frequency of performing AAT levels and associated factors in COPD patients in an audit conducted in 2021–2022, as well as to compare with a previous audit conducted in 2014–2015. Methods: EPOCONSUL 2021 is a cross-sectional audit that evaluated the outpatient care provided to COPD patients in respiratory clinics in Spain based on available data from medical registries. Results: 4225 patients with a diagnosis of COPD from 45 centers were audited in 2021. A total of 1670 (39.5%) patients underwent AAT determination. Being treated at a specialized COPD outpatient clinic (OR 1.88, p = 0.007), age ≤ 55 years old (OR 1.84, p = 0.007) and a FEV1 &lt; 50% (OR 1.86, p &lt; 0.001) were associated with a higher likelihood of being tested for AAT, while </a:t>
            </a:r>
            <a:r>
              <a:rPr lang="en-US" dirty="0" err="1"/>
              <a:t>Charlson</a:t>
            </a:r>
            <a:r>
              <a:rPr lang="en-US" dirty="0"/>
              <a:t> index ≥ 3 (OR 0.63, p &lt; 0.001) and genotyping of AATD availability (OR 0.42, p &lt; 0.001) showed a statistically significant negative association. The analysis of cases included in respiratory units that participated in both audits showed an increase in the proportion of cases with AAT serum level testing available (adjusted OR 2.81, p &lt; 0.001). The percentage of individuals with serum AAT levels &lt; 60 mg/</a:t>
            </a:r>
            <a:r>
              <a:rPr lang="en-US" dirty="0" err="1"/>
              <a:t>dL</a:t>
            </a:r>
            <a:r>
              <a:rPr lang="en-US" dirty="0"/>
              <a:t> (a severe AATD) was 4%. Conclusions: Our analysis identifies significant improvements in adherence to the recommendation to test AAT levels in COPD patients, performed in 4 out of 10 patients, being more likely at younger ages and with higher COPD severity, and with a detection of severe AATD of 4% among those tested, suggesting that clinicians still perform AAT testing in COPD patients selectively. Therefore, efforts are still needed to optimize AATD screening and establish new early detection strategies to reduce morbidity and mortality in these patients.</a:t>
            </a:r>
            <a:endParaRPr lang="de-DE" dirty="0"/>
          </a:p>
        </p:txBody>
      </p:sp>
      <p:sp>
        <p:nvSpPr>
          <p:cNvPr id="4" name="Foliennummernplatzhalter 3"/>
          <p:cNvSpPr>
            <a:spLocks noGrp="1"/>
          </p:cNvSpPr>
          <p:nvPr>
            <p:ph type="sldNum" sz="quarter" idx="10"/>
          </p:nvPr>
        </p:nvSpPr>
        <p:spPr/>
        <p:txBody>
          <a:bodyPr/>
          <a:lstStyle/>
          <a:p>
            <a:fld id="{C085ED3E-65CA-4E5B-9214-87076A368525}" type="slidenum">
              <a:rPr lang="de-DE" smtClean="0"/>
              <a:t>17</a:t>
            </a:fld>
            <a:endParaRPr lang="de-DE"/>
          </a:p>
        </p:txBody>
      </p:sp>
    </p:spTree>
    <p:extLst>
      <p:ext uri="{BB962C8B-B14F-4D97-AF65-F5344CB8AC3E}">
        <p14:creationId xmlns:p14="http://schemas.microsoft.com/office/powerpoint/2010/main" val="258030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ex and gender influence many aspects of chronic obstructive pulmonary disease (COPD). Limited data are available on this topic in alpha-1 antitrypsin deficiency (AATD). We therefore aimed to investigate sex issues in the EARCO registry, a prospective, international, observational cohort study.</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Baseline data from </a:t>
            </a:r>
            <a:r>
              <a:rPr lang="en-US" sz="1200" b="0" i="0" kern="1200" dirty="0" err="1">
                <a:solidFill>
                  <a:schemeClr val="tx1"/>
                </a:solidFill>
                <a:effectLst/>
                <a:latin typeface="+mn-lt"/>
                <a:ea typeface="+mn-ea"/>
                <a:cs typeface="+mn-cs"/>
              </a:rPr>
              <a:t>PiZZ</a:t>
            </a:r>
            <a:r>
              <a:rPr lang="en-US" sz="1200" b="0" i="0" kern="1200" dirty="0">
                <a:solidFill>
                  <a:schemeClr val="tx1"/>
                </a:solidFill>
                <a:effectLst/>
                <a:latin typeface="+mn-lt"/>
                <a:ea typeface="+mn-ea"/>
                <a:cs typeface="+mn-cs"/>
              </a:rPr>
              <a:t> individuals, enrolled in the registry with complete data on sex and smoking history were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by group comparisons and binary logistic regression analyses.</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1283 patients with AATD, 49.3% women were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Females reported less tobacco consumption (16.8 ± 12.2 vs. 19.6 ± 14.5 PY,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0.006), occupational exposures towards gases, dusts or asbestos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0.005 each) and consumed less alcohol (5.5 ± 7.6 vs. 8.4 ± 10.3 u/week,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Females reported COPD (41% vs. 57%,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and liver disease (11% vs. 20%,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less often. However, they had a higher prevalence of bronchiectasis (24% vs. 13%,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Despite better lung function (FEV</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%pred. 73.6 ± 29.9 vs. 62.7 ± 29.5,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females reported a similar symptom burden (CAT 13.4 ± 9.5 vs. 12.5 ± 8.9,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ns) and exacerbation frequency (at least one in the previous year 30% vs. 26%,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ns) compared to males. In multivariate analyses, female sex was an independent risk factor for exacerbations in the previous year OR 1.6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0.001 in addition to smoking history, COPD, asthma and bronchiectasis and was also identified as risk factors for symptom burden (CAT ≥ 10) OR 1.4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0.014 besides age, BMI, COPD and smoking history.</a:t>
            </a:r>
          </a:p>
          <a:p>
            <a:r>
              <a:rPr lang="en-US" sz="1200" b="0" i="0" kern="1200" dirty="0">
                <a:solidFill>
                  <a:schemeClr val="tx1"/>
                </a:solidFill>
                <a:effectLst/>
                <a:latin typeface="+mn-lt"/>
                <a:ea typeface="+mn-ea"/>
                <a:cs typeface="+mn-cs"/>
              </a:rPr>
              <a:t>Conclusion</a:t>
            </a:r>
          </a:p>
          <a:p>
            <a:r>
              <a:rPr lang="en-US" sz="1200" b="0" i="0" kern="1200" dirty="0">
                <a:solidFill>
                  <a:schemeClr val="tx1"/>
                </a:solidFill>
                <a:effectLst/>
                <a:latin typeface="+mn-lt"/>
                <a:ea typeface="+mn-ea"/>
                <a:cs typeface="+mn-cs"/>
              </a:rPr>
              <a:t>Men had higher rates of COPD and liver disease, women were more likely to have bronchiectasis. Women's higher symptom burden and exacerbation frequency suggest they may need tailored treatment approaches.</a:t>
            </a:r>
          </a:p>
          <a:p>
            <a:endParaRPr lang="de-DE" dirty="0"/>
          </a:p>
        </p:txBody>
      </p:sp>
      <p:sp>
        <p:nvSpPr>
          <p:cNvPr id="4" name="Foliennummernplatzhalter 3"/>
          <p:cNvSpPr>
            <a:spLocks noGrp="1"/>
          </p:cNvSpPr>
          <p:nvPr>
            <p:ph type="sldNum" sz="quarter" idx="10"/>
          </p:nvPr>
        </p:nvSpPr>
        <p:spPr/>
        <p:txBody>
          <a:bodyPr/>
          <a:lstStyle/>
          <a:p>
            <a:fld id="{C085ED3E-65CA-4E5B-9214-87076A368525}" type="slidenum">
              <a:rPr lang="de-DE" smtClean="0"/>
              <a:t>18</a:t>
            </a:fld>
            <a:endParaRPr lang="de-DE"/>
          </a:p>
        </p:txBody>
      </p:sp>
    </p:spTree>
    <p:extLst>
      <p:ext uri="{BB962C8B-B14F-4D97-AF65-F5344CB8AC3E}">
        <p14:creationId xmlns:p14="http://schemas.microsoft.com/office/powerpoint/2010/main" val="968135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Bild 7" descr="fläche3.psd">
            <a:extLst>
              <a:ext uri="{FF2B5EF4-FFF2-40B4-BE49-F238E27FC236}">
                <a16:creationId xmlns:a16="http://schemas.microsoft.com/office/drawing/2014/main" id="{EEDCE437-9BA9-4BFC-9400-88151C42490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AA81111A-6EFB-4FB5-AEA4-D671EB431809}"/>
              </a:ext>
            </a:extLst>
          </p:cNvPr>
          <p:cNvSpPr>
            <a:spLocks noChangeArrowheads="1"/>
          </p:cNvSpPr>
          <p:nvPr/>
        </p:nvSpPr>
        <p:spPr bwMode="auto">
          <a:xfrm>
            <a:off x="8677276" y="1473200"/>
            <a:ext cx="3514725" cy="279400"/>
          </a:xfrm>
          <a:prstGeom prst="rect">
            <a:avLst/>
          </a:prstGeom>
          <a:solidFill>
            <a:srgbClr val="E6832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endParaRPr lang="de-DE" altLang="de-DE" sz="1350">
              <a:solidFill>
                <a:srgbClr val="FFFFFF"/>
              </a:solidFill>
              <a:cs typeface="Arial" charset="0"/>
            </a:endParaRPr>
          </a:p>
        </p:txBody>
      </p:sp>
      <p:sp>
        <p:nvSpPr>
          <p:cNvPr id="2" name="Titel 1"/>
          <p:cNvSpPr>
            <a:spLocks noGrp="1"/>
          </p:cNvSpPr>
          <p:nvPr>
            <p:ph type="ctrTitle"/>
          </p:nvPr>
        </p:nvSpPr>
        <p:spPr>
          <a:xfrm>
            <a:off x="0" y="2199550"/>
            <a:ext cx="12192000" cy="1229450"/>
          </a:xfrm>
          <a:solidFill>
            <a:sysClr val="window" lastClr="FFFFFF">
              <a:alpha val="55000"/>
            </a:sysClr>
          </a:solidFill>
        </p:spPr>
        <p:txBody>
          <a:bodyPr rtlCol="0">
            <a:normAutofit/>
          </a:bodyPr>
          <a:lstStyle>
            <a:lvl1pPr>
              <a:defRPr lang="de-DE" dirty="0">
                <a:solidFill>
                  <a:srgbClr val="006EAC"/>
                </a:solidFill>
              </a:defRPr>
            </a:lvl1pPr>
          </a:lstStyle>
          <a:p>
            <a:pPr lvl="0"/>
            <a:r>
              <a:rPr lang="de-DE"/>
              <a:t>Mastertitelformat bearbeiten</a:t>
            </a:r>
            <a:endParaRPr lang="de-DE" dirty="0"/>
          </a:p>
        </p:txBody>
      </p:sp>
      <p:sp>
        <p:nvSpPr>
          <p:cNvPr id="3" name="Untertitel 2"/>
          <p:cNvSpPr>
            <a:spLocks noGrp="1"/>
          </p:cNvSpPr>
          <p:nvPr>
            <p:ph type="subTitle" idx="1"/>
          </p:nvPr>
        </p:nvSpPr>
        <p:spPr>
          <a:xfrm>
            <a:off x="1701301" y="3696719"/>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de-DE" dirty="0"/>
          </a:p>
        </p:txBody>
      </p:sp>
      <p:pic>
        <p:nvPicPr>
          <p:cNvPr id="9" name="Grafik 8">
            <a:extLst>
              <a:ext uri="{FF2B5EF4-FFF2-40B4-BE49-F238E27FC236}">
                <a16:creationId xmlns:a16="http://schemas.microsoft.com/office/drawing/2014/main" id="{0BD57408-58A2-4374-9D85-DD9D6F7830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33" y="2226259"/>
            <a:ext cx="2020604" cy="1202741"/>
          </a:xfrm>
          <a:prstGeom prst="rect">
            <a:avLst/>
          </a:prstGeom>
        </p:spPr>
      </p:pic>
      <p:pic>
        <p:nvPicPr>
          <p:cNvPr id="8" name="Grafik 7">
            <a:extLst>
              <a:ext uri="{FF2B5EF4-FFF2-40B4-BE49-F238E27FC236}">
                <a16:creationId xmlns:a16="http://schemas.microsoft.com/office/drawing/2014/main" id="{E1154C09-D1E2-43D3-ACB2-B58853A0AE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3338" y="2226259"/>
            <a:ext cx="1205345" cy="1229451"/>
          </a:xfrm>
          <a:prstGeom prst="rect">
            <a:avLst/>
          </a:prstGeom>
        </p:spPr>
      </p:pic>
    </p:spTree>
    <p:extLst>
      <p:ext uri="{BB962C8B-B14F-4D97-AF65-F5344CB8AC3E}">
        <p14:creationId xmlns:p14="http://schemas.microsoft.com/office/powerpoint/2010/main" val="356059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5FEC774-CFC8-4002-A1FA-3266F6D0779B}"/>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A6C1037B-FC62-4F5A-B9A8-8632B7C7CBB1}"/>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6CB04B62-E1E6-4F39-8815-2FA6180451AC}"/>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0391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3"/>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43"/>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1FEFBD-9E8D-47FA-A577-9A7C2CE6A1DF}"/>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96086C8C-B361-4BEE-8146-ACA560910E48}"/>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5577EDE0-FFD5-410F-B2EB-A716EA13D2F6}"/>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3869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Bild 11" descr="fläche3.psd">
            <a:extLst>
              <a:ext uri="{FF2B5EF4-FFF2-40B4-BE49-F238E27FC236}">
                <a16:creationId xmlns:a16="http://schemas.microsoft.com/office/drawing/2014/main" id="{B0427FB5-7098-40FC-95B3-536292D0474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2245D3DA-AB60-420F-B025-F704C2CFC74A}"/>
              </a:ext>
            </a:extLst>
          </p:cNvPr>
          <p:cNvSpPr/>
          <p:nvPr/>
        </p:nvSpPr>
        <p:spPr>
          <a:xfrm>
            <a:off x="9266829" y="355600"/>
            <a:ext cx="2925171" cy="257686"/>
          </a:xfrm>
          <a:prstGeom prst="rect">
            <a:avLst/>
          </a:prstGeom>
          <a:solidFill>
            <a:srgbClr val="E68323"/>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de-DE" sz="1350"/>
          </a:p>
        </p:txBody>
      </p:sp>
      <p:sp>
        <p:nvSpPr>
          <p:cNvPr id="6" name="Rechteck 5">
            <a:extLst>
              <a:ext uri="{FF2B5EF4-FFF2-40B4-BE49-F238E27FC236}">
                <a16:creationId xmlns:a16="http://schemas.microsoft.com/office/drawing/2014/main" id="{4E73A1F9-552D-4E16-985B-807F3E31140A}"/>
              </a:ext>
            </a:extLst>
          </p:cNvPr>
          <p:cNvSpPr>
            <a:spLocks noChangeArrowheads="1"/>
          </p:cNvSpPr>
          <p:nvPr/>
        </p:nvSpPr>
        <p:spPr bwMode="auto">
          <a:xfrm>
            <a:off x="1" y="613287"/>
            <a:ext cx="12191999" cy="928644"/>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endParaRPr lang="de-DE" altLang="de-DE" sz="2250">
              <a:solidFill>
                <a:srgbClr val="006EAC"/>
              </a:solidFill>
              <a:cs typeface="Arial" charset="0"/>
            </a:endParaRPr>
          </a:p>
        </p:txBody>
      </p:sp>
      <p:sp>
        <p:nvSpPr>
          <p:cNvPr id="2" name="Titel 1"/>
          <p:cNvSpPr>
            <a:spLocks noGrp="1"/>
          </p:cNvSpPr>
          <p:nvPr>
            <p:ph type="title"/>
          </p:nvPr>
        </p:nvSpPr>
        <p:spPr>
          <a:xfrm>
            <a:off x="1799170" y="632937"/>
            <a:ext cx="8137709" cy="908993"/>
          </a:xfrm>
          <a:noFill/>
        </p:spPr>
        <p:txBody>
          <a:bodyPr rtlCol="0">
            <a:normAutofit/>
          </a:bodyPr>
          <a:lstStyle>
            <a:lvl1pPr>
              <a:defRPr lang="de-DE" sz="2250">
                <a:solidFill>
                  <a:srgbClr val="006EAC"/>
                </a:solidFill>
              </a:defRPr>
            </a:lvl1pPr>
          </a:lstStyle>
          <a:p>
            <a:pPr lvl="0"/>
            <a:r>
              <a:rPr lang="de-DE" dirty="0"/>
              <a:t>Mastertitelformat bearbeiten</a:t>
            </a:r>
          </a:p>
        </p:txBody>
      </p:sp>
      <p:sp>
        <p:nvSpPr>
          <p:cNvPr id="3" name="Inhaltsplatzhalter 2"/>
          <p:cNvSpPr>
            <a:spLocks noGrp="1"/>
          </p:cNvSpPr>
          <p:nvPr>
            <p:ph idx="1"/>
          </p:nvPr>
        </p:nvSpPr>
        <p:spPr>
          <a:xfrm>
            <a:off x="721160" y="2024531"/>
            <a:ext cx="109728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8" name="Grafik 7">
            <a:extLst>
              <a:ext uri="{FF2B5EF4-FFF2-40B4-BE49-F238E27FC236}">
                <a16:creationId xmlns:a16="http://schemas.microsoft.com/office/drawing/2014/main" id="{CD2A7C10-269C-40DD-8123-826EE01ED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259" y="613286"/>
            <a:ext cx="891170" cy="908993"/>
          </a:xfrm>
          <a:prstGeom prst="rect">
            <a:avLst/>
          </a:prstGeom>
        </p:spPr>
      </p:pic>
      <p:pic>
        <p:nvPicPr>
          <p:cNvPr id="11" name="Grafik 10">
            <a:extLst>
              <a:ext uri="{FF2B5EF4-FFF2-40B4-BE49-F238E27FC236}">
                <a16:creationId xmlns:a16="http://schemas.microsoft.com/office/drawing/2014/main" id="{46ABABDC-F533-4E31-A1D3-CA849CF1D1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2830" y="627528"/>
            <a:ext cx="1536195" cy="914402"/>
          </a:xfrm>
          <a:prstGeom prst="rect">
            <a:avLst/>
          </a:prstGeom>
        </p:spPr>
      </p:pic>
    </p:spTree>
    <p:extLst>
      <p:ext uri="{BB962C8B-B14F-4D97-AF65-F5344CB8AC3E}">
        <p14:creationId xmlns:p14="http://schemas.microsoft.com/office/powerpoint/2010/main" val="273072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4A5D906-6114-4555-9DB7-625D1E004330}"/>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dirty="0">
              <a:solidFill>
                <a:prstClr val="black">
                  <a:tint val="75000"/>
                </a:prstClr>
              </a:solidFill>
            </a:endParaRPr>
          </a:p>
        </p:txBody>
      </p:sp>
      <p:sp>
        <p:nvSpPr>
          <p:cNvPr id="5" name="Fußzeilenplatzhalter 4">
            <a:extLst>
              <a:ext uri="{FF2B5EF4-FFF2-40B4-BE49-F238E27FC236}">
                <a16:creationId xmlns:a16="http://schemas.microsoft.com/office/drawing/2014/main" id="{5BB63A95-6843-4450-97DA-60BCCE0B88E8}"/>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7EFA4E37-2A43-428B-B17D-97D28B0198E2}"/>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1424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5" name="Bild 11" descr="fläche3.psd">
            <a:extLst>
              <a:ext uri="{FF2B5EF4-FFF2-40B4-BE49-F238E27FC236}">
                <a16:creationId xmlns:a16="http://schemas.microsoft.com/office/drawing/2014/main" id="{49F97F66-D14D-4A4C-AB48-B748A2D915B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a:extLst>
              <a:ext uri="{FF2B5EF4-FFF2-40B4-BE49-F238E27FC236}">
                <a16:creationId xmlns:a16="http://schemas.microsoft.com/office/drawing/2014/main" id="{DB6D7544-E3C7-4EEA-856D-67EB01E2FAB2}"/>
              </a:ext>
            </a:extLst>
          </p:cNvPr>
          <p:cNvSpPr>
            <a:spLocks noChangeArrowheads="1"/>
          </p:cNvSpPr>
          <p:nvPr/>
        </p:nvSpPr>
        <p:spPr bwMode="auto">
          <a:xfrm>
            <a:off x="0" y="635005"/>
            <a:ext cx="12192000" cy="849313"/>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endParaRPr lang="de-DE" altLang="de-DE" sz="2250">
              <a:solidFill>
                <a:srgbClr val="006EAC"/>
              </a:solidFill>
              <a:cs typeface="Arial" charset="0"/>
            </a:endParaRPr>
          </a:p>
        </p:txBody>
      </p:sp>
      <p:sp>
        <p:nvSpPr>
          <p:cNvPr id="7" name="Rechteck 6">
            <a:extLst>
              <a:ext uri="{FF2B5EF4-FFF2-40B4-BE49-F238E27FC236}">
                <a16:creationId xmlns:a16="http://schemas.microsoft.com/office/drawing/2014/main" id="{33EE7C9C-06E6-42D7-8DCE-A6CDF7B2C0C8}"/>
              </a:ext>
            </a:extLst>
          </p:cNvPr>
          <p:cNvSpPr/>
          <p:nvPr/>
        </p:nvSpPr>
        <p:spPr>
          <a:xfrm>
            <a:off x="8246533" y="355600"/>
            <a:ext cx="3945467" cy="279400"/>
          </a:xfrm>
          <a:prstGeom prst="rect">
            <a:avLst/>
          </a:prstGeom>
          <a:solidFill>
            <a:srgbClr val="E68323"/>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de-DE" sz="1350"/>
          </a:p>
        </p:txBody>
      </p:sp>
      <p:sp>
        <p:nvSpPr>
          <p:cNvPr id="3" name="Inhaltsplatzhalter 2"/>
          <p:cNvSpPr>
            <a:spLocks noGrp="1"/>
          </p:cNvSpPr>
          <p:nvPr>
            <p:ph sz="half" idx="1"/>
          </p:nvPr>
        </p:nvSpPr>
        <p:spPr>
          <a:xfrm>
            <a:off x="609600" y="19656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656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a:xfrm>
            <a:off x="1799058" y="635000"/>
            <a:ext cx="8617425" cy="849600"/>
          </a:xfrm>
        </p:spPr>
        <p:txBody>
          <a:bodyPr>
            <a:noAutofit/>
          </a:bodyPr>
          <a:lstStyle>
            <a:lvl1pPr>
              <a:defRPr sz="2800">
                <a:solidFill>
                  <a:srgbClr val="006EAC"/>
                </a:solidFill>
              </a:defRPr>
            </a:lvl1pPr>
          </a:lstStyle>
          <a:p>
            <a:r>
              <a:rPr lang="de-DE" dirty="0"/>
              <a:t>Mastertitelformat bearbeiten</a:t>
            </a:r>
          </a:p>
        </p:txBody>
      </p:sp>
      <p:pic>
        <p:nvPicPr>
          <p:cNvPr id="9" name="Grafik 8">
            <a:extLst>
              <a:ext uri="{FF2B5EF4-FFF2-40B4-BE49-F238E27FC236}">
                <a16:creationId xmlns:a16="http://schemas.microsoft.com/office/drawing/2014/main" id="{1755D500-A291-48EA-93FA-885BB7ABA1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259" y="613286"/>
            <a:ext cx="891170" cy="908993"/>
          </a:xfrm>
          <a:prstGeom prst="rect">
            <a:avLst/>
          </a:prstGeom>
        </p:spPr>
      </p:pic>
      <p:pic>
        <p:nvPicPr>
          <p:cNvPr id="10" name="Grafik 9">
            <a:extLst>
              <a:ext uri="{FF2B5EF4-FFF2-40B4-BE49-F238E27FC236}">
                <a16:creationId xmlns:a16="http://schemas.microsoft.com/office/drawing/2014/main" id="{D3ED139B-2F7B-44E1-876C-299386F219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2830" y="627528"/>
            <a:ext cx="1536195" cy="914402"/>
          </a:xfrm>
          <a:prstGeom prst="rect">
            <a:avLst/>
          </a:prstGeom>
        </p:spPr>
      </p:pic>
    </p:spTree>
    <p:extLst>
      <p:ext uri="{BB962C8B-B14F-4D97-AF65-F5344CB8AC3E}">
        <p14:creationId xmlns:p14="http://schemas.microsoft.com/office/powerpoint/2010/main" val="104454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869E3A7C-9442-482A-827E-372441FD8751}"/>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8" name="Fußzeilenplatzhalter 4">
            <a:extLst>
              <a:ext uri="{FF2B5EF4-FFF2-40B4-BE49-F238E27FC236}">
                <a16:creationId xmlns:a16="http://schemas.microsoft.com/office/drawing/2014/main" id="{28467132-6304-46CC-93FA-E67C972D0598}"/>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9" name="Foliennummernplatzhalter 5">
            <a:extLst>
              <a:ext uri="{FF2B5EF4-FFF2-40B4-BE49-F238E27FC236}">
                <a16:creationId xmlns:a16="http://schemas.microsoft.com/office/drawing/2014/main" id="{6F097DCA-F44C-48ED-A7FF-6A5780C85C87}"/>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4901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1BE647CD-F12D-417D-BD64-047991FA4C58}"/>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4" name="Fußzeilenplatzhalter 4">
            <a:extLst>
              <a:ext uri="{FF2B5EF4-FFF2-40B4-BE49-F238E27FC236}">
                <a16:creationId xmlns:a16="http://schemas.microsoft.com/office/drawing/2014/main" id="{D377E8C2-258B-4FB1-ABE4-305DA23D9A80}"/>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5" name="Foliennummernplatzhalter 5">
            <a:extLst>
              <a:ext uri="{FF2B5EF4-FFF2-40B4-BE49-F238E27FC236}">
                <a16:creationId xmlns:a16="http://schemas.microsoft.com/office/drawing/2014/main" id="{01423802-87E4-42F8-AF47-C257BE764E14}"/>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7219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71D7765E-8E97-4B04-AE8D-9739713352E8}"/>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3" name="Fußzeilenplatzhalter 4">
            <a:extLst>
              <a:ext uri="{FF2B5EF4-FFF2-40B4-BE49-F238E27FC236}">
                <a16:creationId xmlns:a16="http://schemas.microsoft.com/office/drawing/2014/main" id="{6DAAAD3F-4270-486B-9C66-049794C3FFC7}"/>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4" name="Foliennummernplatzhalter 5">
            <a:extLst>
              <a:ext uri="{FF2B5EF4-FFF2-40B4-BE49-F238E27FC236}">
                <a16:creationId xmlns:a16="http://schemas.microsoft.com/office/drawing/2014/main" id="{12D293B4-BB8B-4BB9-A8C6-3A42591D7661}"/>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9100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1500" b="1"/>
            </a:lvl1pPr>
          </a:lstStyle>
          <a:p>
            <a:r>
              <a:rPr lang="de-DE"/>
              <a:t>Mastertitelformat bearbeiten</a:t>
            </a:r>
          </a:p>
        </p:txBody>
      </p:sp>
      <p:sp>
        <p:nvSpPr>
          <p:cNvPr id="3" name="Inhaltsplatzhalt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umsplatzhalter 3">
            <a:extLst>
              <a:ext uri="{FF2B5EF4-FFF2-40B4-BE49-F238E27FC236}">
                <a16:creationId xmlns:a16="http://schemas.microsoft.com/office/drawing/2014/main" id="{B9BE4A74-4F72-492C-8FBD-2BBBC097F83A}"/>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6" name="Fußzeilenplatzhalter 4">
            <a:extLst>
              <a:ext uri="{FF2B5EF4-FFF2-40B4-BE49-F238E27FC236}">
                <a16:creationId xmlns:a16="http://schemas.microsoft.com/office/drawing/2014/main" id="{FFA27851-1A66-4F88-8EED-3F913EC2E76E}"/>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7" name="Foliennummernplatzhalter 5">
            <a:extLst>
              <a:ext uri="{FF2B5EF4-FFF2-40B4-BE49-F238E27FC236}">
                <a16:creationId xmlns:a16="http://schemas.microsoft.com/office/drawing/2014/main" id="{CB387C15-972F-4A45-99B8-4F92844DEDFD}"/>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4747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15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umsplatzhalter 3">
            <a:extLst>
              <a:ext uri="{FF2B5EF4-FFF2-40B4-BE49-F238E27FC236}">
                <a16:creationId xmlns:a16="http://schemas.microsoft.com/office/drawing/2014/main" id="{69076DEC-1684-44B8-BD9B-8FA5424C4D5D}"/>
              </a:ext>
            </a:extLst>
          </p:cNvPr>
          <p:cNvSpPr>
            <a:spLocks noGrp="1"/>
          </p:cNvSpPr>
          <p:nvPr>
            <p:ph type="dt" sz="half" idx="10"/>
          </p:nvPr>
        </p:nvSpPr>
        <p:spPr/>
        <p:txBody>
          <a:bodyPr/>
          <a:lstStyle>
            <a:lvl1pPr>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6" name="Fußzeilenplatzhalter 4">
            <a:extLst>
              <a:ext uri="{FF2B5EF4-FFF2-40B4-BE49-F238E27FC236}">
                <a16:creationId xmlns:a16="http://schemas.microsoft.com/office/drawing/2014/main" id="{08B4BDD0-31E6-4B23-8FD0-49B259FC9A5F}"/>
              </a:ext>
            </a:extLst>
          </p:cNvPr>
          <p:cNvSpPr>
            <a:spLocks noGrp="1"/>
          </p:cNvSpPr>
          <p:nvPr>
            <p:ph type="ftr" sz="quarter" idx="11"/>
          </p:nvPr>
        </p:nvSpPr>
        <p:spPr/>
        <p:txBody>
          <a:bodyPr/>
          <a:lstStyle>
            <a:lvl1pPr>
              <a:defRPr/>
            </a:lvl1pPr>
          </a:lstStyle>
          <a:p>
            <a:endParaRPr lang="de-DE">
              <a:solidFill>
                <a:prstClr val="black">
                  <a:tint val="75000"/>
                </a:prstClr>
              </a:solidFill>
            </a:endParaRPr>
          </a:p>
        </p:txBody>
      </p:sp>
      <p:sp>
        <p:nvSpPr>
          <p:cNvPr id="7" name="Foliennummernplatzhalter 5">
            <a:extLst>
              <a:ext uri="{FF2B5EF4-FFF2-40B4-BE49-F238E27FC236}">
                <a16:creationId xmlns:a16="http://schemas.microsoft.com/office/drawing/2014/main" id="{DEA1B9ED-CB30-448E-BCEF-8501D8398CEA}"/>
              </a:ext>
            </a:extLst>
          </p:cNvPr>
          <p:cNvSpPr>
            <a:spLocks noGrp="1"/>
          </p:cNvSpPr>
          <p:nvPr>
            <p:ph type="sldNum" sz="quarter" idx="12"/>
          </p:nvPr>
        </p:nvSpPr>
        <p:spPr/>
        <p:txBody>
          <a:bodyPr/>
          <a:lstStyle>
            <a:lvl1pPr>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7503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243210D1-1345-4106-B35D-4579F7174F9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a:extLst>
              <a:ext uri="{FF2B5EF4-FFF2-40B4-BE49-F238E27FC236}">
                <a16:creationId xmlns:a16="http://schemas.microsoft.com/office/drawing/2014/main" id="{01840620-E048-49C5-A3A6-8DB23FA05479}"/>
              </a:ext>
            </a:extLst>
          </p:cNvPr>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5C678F88-B065-4612-9C15-5EE65C44C66B}"/>
              </a:ext>
            </a:extLst>
          </p:cNvPr>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fld id="{78B5014B-125B-4424-8BA0-36D4A47E6828}" type="datetimeFigureOut">
              <a:rPr lang="de-DE" smtClean="0">
                <a:solidFill>
                  <a:prstClr val="black">
                    <a:tint val="75000"/>
                  </a:prstClr>
                </a:solidFill>
              </a:rPr>
              <a:pPr/>
              <a:t>29.11.2024</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A38D7BFF-A9B1-4BE8-BC1F-A70547174F1D}"/>
              </a:ext>
            </a:extLst>
          </p:cNvPr>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8CFF8CC7-4F63-45B9-A052-EFA5B1673699}"/>
              </a:ext>
            </a:extLst>
          </p:cNvPr>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fld id="{82A647BA-1B34-41FC-8FA7-825F3151956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687272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tiff"/><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pubmed.ncbi.nlm.nih.gov/3941415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02E8287F-4B05-034E-A9AA-11B16FEB8DC8}"/>
              </a:ext>
            </a:extLst>
          </p:cNvPr>
          <p:cNvSpPr txBox="1">
            <a:spLocks noChangeArrowheads="1"/>
          </p:cNvSpPr>
          <p:nvPr/>
        </p:nvSpPr>
        <p:spPr bwMode="auto">
          <a:xfrm>
            <a:off x="1560512" y="517048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2400" b="1" dirty="0">
                <a:latin typeface="Arial" panose="020B0604020202020204" pitchFamily="34" charset="0"/>
              </a:rPr>
              <a:t>A. Rembert Koczulla</a:t>
            </a:r>
          </a:p>
        </p:txBody>
      </p:sp>
      <p:sp>
        <p:nvSpPr>
          <p:cNvPr id="7" name="Textfeld 7">
            <a:extLst>
              <a:ext uri="{FF2B5EF4-FFF2-40B4-BE49-F238E27FC236}">
                <a16:creationId xmlns:a16="http://schemas.microsoft.com/office/drawing/2014/main" id="{918FEAB8-B445-F34B-8522-D4EEDF8A7E7C}"/>
              </a:ext>
            </a:extLst>
          </p:cNvPr>
          <p:cNvSpPr txBox="1">
            <a:spLocks noChangeArrowheads="1"/>
          </p:cNvSpPr>
          <p:nvPr/>
        </p:nvSpPr>
        <p:spPr bwMode="auto">
          <a:xfrm>
            <a:off x="1507650" y="4305808"/>
            <a:ext cx="9196862" cy="584775"/>
          </a:xfrm>
          <a:prstGeom prst="rect">
            <a:avLst/>
          </a:prstGeom>
          <a:solidFill>
            <a:schemeClr val="accent5">
              <a:lumMod val="20000"/>
              <a:lumOff val="80000"/>
            </a:schemeClr>
          </a:solidFill>
          <a:ln>
            <a:noFill/>
          </a:ln>
        </p:spPr>
        <p:txBody>
          <a:bodyPr wrap="square" anchor="ctr">
            <a:spAutoFit/>
          </a:bodyPr>
          <a:lstStyle/>
          <a:p>
            <a:pPr algn="ctr">
              <a:defRPr/>
            </a:pPr>
            <a:r>
              <a:rPr lang="de-DE" sz="3200" b="1" dirty="0"/>
              <a:t>AATD 2024</a:t>
            </a:r>
          </a:p>
        </p:txBody>
      </p:sp>
      <p:pic>
        <p:nvPicPr>
          <p:cNvPr id="8" name="Picture 6" descr="siegel">
            <a:extLst>
              <a:ext uri="{FF2B5EF4-FFF2-40B4-BE49-F238E27FC236}">
                <a16:creationId xmlns:a16="http://schemas.microsoft.com/office/drawing/2014/main" id="{AEE809D0-F04D-0741-AC72-C6EF332B87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3290" t="6410" r="8553" b="5128"/>
          <a:stretch>
            <a:fillRect/>
          </a:stretch>
        </p:blipFill>
        <p:spPr bwMode="auto">
          <a:xfrm>
            <a:off x="1507651" y="1924045"/>
            <a:ext cx="1769392" cy="172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3">
            <a:extLst>
              <a:ext uri="{FF2B5EF4-FFF2-40B4-BE49-F238E27FC236}">
                <a16:creationId xmlns:a16="http://schemas.microsoft.com/office/drawing/2014/main" id="{0622CAFF-2F29-A94B-A405-29D7A13B16D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7254" y="2188836"/>
            <a:ext cx="3763362" cy="136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a:extLst>
              <a:ext uri="{FF2B5EF4-FFF2-40B4-BE49-F238E27FC236}">
                <a16:creationId xmlns:a16="http://schemas.microsoft.com/office/drawing/2014/main" id="{4E95A920-1B18-5941-9BDA-3EFB42B3FED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5381" y="1937924"/>
            <a:ext cx="2087563" cy="172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1282" y="1924045"/>
            <a:ext cx="1857634" cy="1720979"/>
          </a:xfrm>
          <a:prstGeom prst="rect">
            <a:avLst/>
          </a:prstGeom>
        </p:spPr>
      </p:pic>
      <p:sp>
        <p:nvSpPr>
          <p:cNvPr id="4" name="Rechteck 3">
            <a:extLst>
              <a:ext uri="{FF2B5EF4-FFF2-40B4-BE49-F238E27FC236}">
                <a16:creationId xmlns:a16="http://schemas.microsoft.com/office/drawing/2014/main" id="{C931ED62-15D8-5844-8FB6-29E352891240}"/>
              </a:ext>
            </a:extLst>
          </p:cNvPr>
          <p:cNvSpPr/>
          <p:nvPr/>
        </p:nvSpPr>
        <p:spPr>
          <a:xfrm>
            <a:off x="1560512" y="5733256"/>
            <a:ext cx="9091138" cy="720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Marburg/Schönau </a:t>
            </a:r>
            <a:r>
              <a:rPr lang="de-DE" sz="2000" dirty="0" err="1">
                <a:solidFill>
                  <a:schemeClr val="tx1"/>
                </a:solidFill>
              </a:rPr>
              <a:t>a.K</a:t>
            </a:r>
            <a:r>
              <a:rPr lang="de-DE" sz="2000" dirty="0">
                <a:solidFill>
                  <a:schemeClr val="tx1"/>
                </a:solidFill>
              </a:rPr>
              <a:t>./Salzburg</a:t>
            </a:r>
          </a:p>
        </p:txBody>
      </p:sp>
      <p:sp>
        <p:nvSpPr>
          <p:cNvPr id="12" name="Titel 1">
            <a:extLst>
              <a:ext uri="{FF2B5EF4-FFF2-40B4-BE49-F238E27FC236}">
                <a16:creationId xmlns:a16="http://schemas.microsoft.com/office/drawing/2014/main" id="{36709F67-6F30-0758-8F52-1B15424BFD69}"/>
              </a:ext>
            </a:extLst>
          </p:cNvPr>
          <p:cNvSpPr>
            <a:spLocks noGrp="1"/>
          </p:cNvSpPr>
          <p:nvPr>
            <p:ph type="title"/>
          </p:nvPr>
        </p:nvSpPr>
        <p:spPr>
          <a:xfrm>
            <a:off x="1799170" y="632937"/>
            <a:ext cx="8137709" cy="908993"/>
          </a:xfrm>
        </p:spPr>
        <p:txBody>
          <a:bodyPr>
            <a:normAutofit/>
          </a:bodyPr>
          <a:lstStyle/>
          <a:p>
            <a:r>
              <a:rPr lang="de-DE" sz="3200" dirty="0"/>
              <a:t>A Year in review</a:t>
            </a:r>
          </a:p>
        </p:txBody>
      </p:sp>
    </p:spTree>
    <p:extLst>
      <p:ext uri="{BB962C8B-B14F-4D97-AF65-F5344CB8AC3E}">
        <p14:creationId xmlns:p14="http://schemas.microsoft.com/office/powerpoint/2010/main" val="15996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4D74C-959B-7E4D-02A3-2D001717A5F4}"/>
              </a:ext>
            </a:extLst>
          </p:cNvPr>
          <p:cNvSpPr>
            <a:spLocks noGrp="1"/>
          </p:cNvSpPr>
          <p:nvPr>
            <p:ph type="title"/>
          </p:nvPr>
        </p:nvSpPr>
        <p:spPr>
          <a:xfrm>
            <a:off x="1775520" y="721414"/>
            <a:ext cx="8137709" cy="908993"/>
          </a:xfrm>
        </p:spPr>
        <p:txBody>
          <a:bodyPr>
            <a:normAutofit fontScale="90000"/>
          </a:bodyPr>
          <a:lstStyle/>
          <a:p>
            <a:r>
              <a:rPr lang="de-DE" sz="2700" i="0" dirty="0" err="1">
                <a:solidFill>
                  <a:srgbClr val="0069B4"/>
                </a:solidFill>
                <a:effectLst/>
                <a:latin typeface="+mn-lt"/>
              </a:rPr>
              <a:t>Physical</a:t>
            </a:r>
            <a:r>
              <a:rPr lang="de-DE" sz="2700" i="0" dirty="0">
                <a:solidFill>
                  <a:srgbClr val="0069B4"/>
                </a:solidFill>
                <a:effectLst/>
                <a:latin typeface="+mn-lt"/>
              </a:rPr>
              <a:t> and mental </a:t>
            </a:r>
            <a:r>
              <a:rPr lang="de-DE" sz="2700" i="0" dirty="0" err="1">
                <a:solidFill>
                  <a:srgbClr val="0069B4"/>
                </a:solidFill>
                <a:effectLst/>
                <a:latin typeface="+mn-lt"/>
              </a:rPr>
              <a:t>health</a:t>
            </a:r>
            <a:r>
              <a:rPr lang="de-DE" sz="2700" i="0" dirty="0">
                <a:solidFill>
                  <a:srgbClr val="0069B4"/>
                </a:solidFill>
                <a:effectLst/>
                <a:latin typeface="+mn-lt"/>
              </a:rPr>
              <a:t> </a:t>
            </a:r>
            <a:r>
              <a:rPr lang="de-DE" sz="2700" i="0" dirty="0" err="1">
                <a:solidFill>
                  <a:srgbClr val="0069B4"/>
                </a:solidFill>
                <a:effectLst/>
                <a:latin typeface="+mn-lt"/>
              </a:rPr>
              <a:t>trajectories</a:t>
            </a:r>
            <a:r>
              <a:rPr lang="de-DE" sz="2700" i="0" dirty="0">
                <a:solidFill>
                  <a:srgbClr val="0069B4"/>
                </a:solidFill>
                <a:effectLst/>
                <a:latin typeface="+mn-lt"/>
              </a:rPr>
              <a:t>: A longitudinal SF-36 </a:t>
            </a:r>
            <a:r>
              <a:rPr lang="de-DE" sz="2700" i="0" dirty="0" err="1">
                <a:solidFill>
                  <a:srgbClr val="0069B4"/>
                </a:solidFill>
                <a:effectLst/>
                <a:latin typeface="+mn-lt"/>
              </a:rPr>
              <a:t>analysis</a:t>
            </a:r>
            <a:r>
              <a:rPr lang="de-DE" sz="2700" i="0" dirty="0">
                <a:solidFill>
                  <a:srgbClr val="0069B4"/>
                </a:solidFill>
                <a:effectLst/>
                <a:latin typeface="+mn-lt"/>
              </a:rPr>
              <a:t> in Alpha-1 </a:t>
            </a:r>
            <a:r>
              <a:rPr lang="de-DE" sz="2700" i="0" dirty="0" err="1">
                <a:solidFill>
                  <a:srgbClr val="0069B4"/>
                </a:solidFill>
                <a:effectLst/>
                <a:latin typeface="+mn-lt"/>
              </a:rPr>
              <a:t>antitrypsin</a:t>
            </a:r>
            <a:r>
              <a:rPr lang="de-DE" sz="2700" i="0" dirty="0">
                <a:solidFill>
                  <a:srgbClr val="0069B4"/>
                </a:solidFill>
                <a:effectLst/>
                <a:latin typeface="+mn-lt"/>
              </a:rPr>
              <a:t> </a:t>
            </a:r>
            <a:r>
              <a:rPr lang="de-DE" sz="2700" i="0" dirty="0" err="1">
                <a:solidFill>
                  <a:srgbClr val="0069B4"/>
                </a:solidFill>
                <a:effectLst/>
                <a:latin typeface="+mn-lt"/>
              </a:rPr>
              <a:t>deficiency-associated</a:t>
            </a:r>
            <a:r>
              <a:rPr lang="de-DE" sz="2700" i="0" dirty="0">
                <a:solidFill>
                  <a:srgbClr val="0069B4"/>
                </a:solidFill>
                <a:effectLst/>
                <a:latin typeface="+mn-lt"/>
              </a:rPr>
              <a:t> COPD</a:t>
            </a:r>
            <a:br>
              <a:rPr lang="de-DE" b="1" i="0" dirty="0">
                <a:solidFill>
                  <a:srgbClr val="212121"/>
                </a:solidFill>
                <a:effectLst/>
                <a:latin typeface="Merriweather" pitchFamily="2" charset="77"/>
              </a:rPr>
            </a:br>
            <a:endParaRPr lang="de-DE" dirty="0"/>
          </a:p>
        </p:txBody>
      </p:sp>
      <p:sp>
        <p:nvSpPr>
          <p:cNvPr id="3" name="Textfeld 2">
            <a:extLst>
              <a:ext uri="{FF2B5EF4-FFF2-40B4-BE49-F238E27FC236}">
                <a16:creationId xmlns:a16="http://schemas.microsoft.com/office/drawing/2014/main" id="{3050C7BF-A03F-2D40-8A3B-84F6AF5B9099}"/>
              </a:ext>
            </a:extLst>
          </p:cNvPr>
          <p:cNvSpPr txBox="1"/>
          <p:nvPr/>
        </p:nvSpPr>
        <p:spPr>
          <a:xfrm>
            <a:off x="592715" y="5774611"/>
            <a:ext cx="5184576" cy="861774"/>
          </a:xfrm>
          <a:prstGeom prst="rect">
            <a:avLst/>
          </a:prstGeom>
          <a:noFill/>
        </p:spPr>
        <p:txBody>
          <a:bodyPr wrap="square" rtlCol="0">
            <a:spAutoFit/>
          </a:bodyPr>
          <a:lstStyle/>
          <a:p>
            <a:pPr algn="l"/>
            <a:r>
              <a:rPr lang="de-DE" sz="1600" dirty="0" err="1">
                <a:latin typeface="+mn-lt"/>
              </a:rPr>
              <a:t>Chioate</a:t>
            </a:r>
            <a:r>
              <a:rPr lang="de-DE" sz="1600" dirty="0">
                <a:latin typeface="+mn-lt"/>
              </a:rPr>
              <a:t> et al </a:t>
            </a:r>
            <a:r>
              <a:rPr lang="de-DE" sz="1600" b="0" i="0" dirty="0" err="1">
                <a:effectLst/>
                <a:latin typeface="+mn-lt"/>
              </a:rPr>
              <a:t>Respir</a:t>
            </a:r>
            <a:r>
              <a:rPr lang="de-DE" sz="1600" b="0" i="0" dirty="0">
                <a:effectLst/>
                <a:latin typeface="+mn-lt"/>
              </a:rPr>
              <a:t> </a:t>
            </a:r>
            <a:r>
              <a:rPr lang="de-DE" sz="1600" b="0" i="0" dirty="0" err="1">
                <a:effectLst/>
                <a:latin typeface="+mn-lt"/>
              </a:rPr>
              <a:t>Med</a:t>
            </a:r>
            <a:endParaRPr lang="de-DE" sz="1600" b="0" i="0" cap="small" dirty="0">
              <a:effectLst/>
              <a:latin typeface="+mn-lt"/>
            </a:endParaRPr>
          </a:p>
          <a:p>
            <a:pPr algn="l"/>
            <a:r>
              <a:rPr lang="de-DE" sz="1600" b="0" i="0" dirty="0">
                <a:effectLst/>
                <a:latin typeface="+mn-lt"/>
              </a:rPr>
              <a:t>. 2024 </a:t>
            </a:r>
            <a:r>
              <a:rPr lang="de-DE" sz="1600" b="0" i="0" dirty="0" err="1">
                <a:effectLst/>
                <a:latin typeface="+mn-lt"/>
              </a:rPr>
              <a:t>Oct</a:t>
            </a:r>
            <a:r>
              <a:rPr lang="de-DE" sz="1600" b="0" i="0" dirty="0">
                <a:effectLst/>
                <a:latin typeface="+mn-lt"/>
              </a:rPr>
              <a:t> 14:234:107838.</a:t>
            </a:r>
          </a:p>
          <a:p>
            <a:r>
              <a:rPr lang="de-DE" sz="1600" b="0" i="0" dirty="0">
                <a:effectLst/>
                <a:latin typeface="+mn-lt"/>
              </a:rPr>
              <a:t> </a:t>
            </a:r>
            <a:endParaRPr lang="de-DE" sz="1600" dirty="0">
              <a:latin typeface="+mn-lt"/>
            </a:endParaRPr>
          </a:p>
        </p:txBody>
      </p:sp>
      <p:pic>
        <p:nvPicPr>
          <p:cNvPr id="4" name="Grafik 3">
            <a:extLst>
              <a:ext uri="{FF2B5EF4-FFF2-40B4-BE49-F238E27FC236}">
                <a16:creationId xmlns:a16="http://schemas.microsoft.com/office/drawing/2014/main" id="{9FA000DE-395D-3620-3023-25DEF5CA2C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383" y="1771644"/>
            <a:ext cx="8499893" cy="3960440"/>
          </a:xfrm>
          <a:prstGeom prst="rect">
            <a:avLst/>
          </a:prstGeom>
        </p:spPr>
      </p:pic>
      <p:pic>
        <p:nvPicPr>
          <p:cNvPr id="5" name="Grafik 4">
            <a:extLst>
              <a:ext uri="{FF2B5EF4-FFF2-40B4-BE49-F238E27FC236}">
                <a16:creationId xmlns:a16="http://schemas.microsoft.com/office/drawing/2014/main" id="{0339CADF-C416-B1FE-B2F3-9CB2ED78DD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1299" y="1629416"/>
            <a:ext cx="2347986" cy="5092860"/>
          </a:xfrm>
          <a:prstGeom prst="rect">
            <a:avLst/>
          </a:prstGeom>
        </p:spPr>
      </p:pic>
      <p:sp>
        <p:nvSpPr>
          <p:cNvPr id="7" name="Fußzeilenplatzhalter 17">
            <a:extLst>
              <a:ext uri="{FF2B5EF4-FFF2-40B4-BE49-F238E27FC236}">
                <a16:creationId xmlns:a16="http://schemas.microsoft.com/office/drawing/2014/main" id="{B2F5E039-FB11-0585-F7D1-1609C873DA97}"/>
              </a:ext>
            </a:extLst>
          </p:cNvPr>
          <p:cNvSpPr txBox="1">
            <a:spLocks/>
          </p:cNvSpPr>
          <p:nvPr/>
        </p:nvSpPr>
        <p:spPr>
          <a:xfrm>
            <a:off x="2220330" y="6453822"/>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49017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4D74C-959B-7E4D-02A3-2D001717A5F4}"/>
              </a:ext>
            </a:extLst>
          </p:cNvPr>
          <p:cNvSpPr>
            <a:spLocks noGrp="1"/>
          </p:cNvSpPr>
          <p:nvPr>
            <p:ph type="title"/>
          </p:nvPr>
        </p:nvSpPr>
        <p:spPr>
          <a:xfrm>
            <a:off x="1703512" y="746679"/>
            <a:ext cx="8137709" cy="908993"/>
          </a:xfrm>
        </p:spPr>
        <p:txBody>
          <a:bodyPr>
            <a:noAutofit/>
          </a:bodyPr>
          <a:lstStyle/>
          <a:p>
            <a:r>
              <a:rPr lang="de-DE" sz="2400" i="0" dirty="0" err="1">
                <a:solidFill>
                  <a:srgbClr val="0069B4"/>
                </a:solidFill>
                <a:effectLst/>
                <a:latin typeface="+mn-lt"/>
              </a:rPr>
              <a:t>Physical</a:t>
            </a:r>
            <a:r>
              <a:rPr lang="de-DE" sz="2400" i="0" dirty="0">
                <a:solidFill>
                  <a:srgbClr val="0069B4"/>
                </a:solidFill>
                <a:effectLst/>
                <a:latin typeface="+mn-lt"/>
              </a:rPr>
              <a:t> and mental </a:t>
            </a:r>
            <a:r>
              <a:rPr lang="de-DE" sz="2400" i="0" dirty="0" err="1">
                <a:solidFill>
                  <a:srgbClr val="0069B4"/>
                </a:solidFill>
                <a:effectLst/>
                <a:latin typeface="+mn-lt"/>
              </a:rPr>
              <a:t>health</a:t>
            </a:r>
            <a:r>
              <a:rPr lang="de-DE" sz="2400" i="0" dirty="0">
                <a:solidFill>
                  <a:srgbClr val="0069B4"/>
                </a:solidFill>
                <a:effectLst/>
                <a:latin typeface="+mn-lt"/>
              </a:rPr>
              <a:t> </a:t>
            </a:r>
            <a:r>
              <a:rPr lang="de-DE" sz="2400" i="0" dirty="0" err="1">
                <a:solidFill>
                  <a:srgbClr val="0069B4"/>
                </a:solidFill>
                <a:effectLst/>
                <a:latin typeface="+mn-lt"/>
              </a:rPr>
              <a:t>trajectories</a:t>
            </a:r>
            <a:r>
              <a:rPr lang="de-DE" sz="2400" i="0" dirty="0">
                <a:solidFill>
                  <a:srgbClr val="0069B4"/>
                </a:solidFill>
                <a:effectLst/>
                <a:latin typeface="+mn-lt"/>
              </a:rPr>
              <a:t>: A longitudinal SF-36 </a:t>
            </a:r>
            <a:r>
              <a:rPr lang="de-DE" sz="2400" i="0" dirty="0" err="1">
                <a:solidFill>
                  <a:srgbClr val="0069B4"/>
                </a:solidFill>
                <a:effectLst/>
                <a:latin typeface="+mn-lt"/>
              </a:rPr>
              <a:t>analysis</a:t>
            </a:r>
            <a:r>
              <a:rPr lang="de-DE" sz="2400" i="0" dirty="0">
                <a:solidFill>
                  <a:srgbClr val="0069B4"/>
                </a:solidFill>
                <a:effectLst/>
                <a:latin typeface="+mn-lt"/>
              </a:rPr>
              <a:t> in Alpha-1 </a:t>
            </a:r>
            <a:r>
              <a:rPr lang="de-DE" sz="2400" i="0" dirty="0" err="1">
                <a:solidFill>
                  <a:srgbClr val="0069B4"/>
                </a:solidFill>
                <a:effectLst/>
                <a:latin typeface="+mn-lt"/>
              </a:rPr>
              <a:t>antitrypsin</a:t>
            </a:r>
            <a:r>
              <a:rPr lang="de-DE" sz="2400" i="0" dirty="0">
                <a:solidFill>
                  <a:srgbClr val="0069B4"/>
                </a:solidFill>
                <a:effectLst/>
                <a:latin typeface="+mn-lt"/>
              </a:rPr>
              <a:t> </a:t>
            </a:r>
            <a:r>
              <a:rPr lang="de-DE" sz="2400" i="0" dirty="0" err="1">
                <a:solidFill>
                  <a:srgbClr val="0069B4"/>
                </a:solidFill>
                <a:effectLst/>
                <a:latin typeface="+mn-lt"/>
              </a:rPr>
              <a:t>deficiency-associated</a:t>
            </a:r>
            <a:r>
              <a:rPr lang="de-DE" sz="2400" i="0" dirty="0">
                <a:solidFill>
                  <a:srgbClr val="0069B4"/>
                </a:solidFill>
                <a:effectLst/>
                <a:latin typeface="+mn-lt"/>
              </a:rPr>
              <a:t> COPD</a:t>
            </a:r>
            <a:br>
              <a:rPr lang="de-DE" sz="2400" i="0" dirty="0">
                <a:solidFill>
                  <a:srgbClr val="0069B4"/>
                </a:solidFill>
                <a:effectLst/>
                <a:latin typeface="+mn-lt"/>
              </a:rPr>
            </a:br>
            <a:endParaRPr lang="de-DE" sz="2400" dirty="0">
              <a:solidFill>
                <a:srgbClr val="0069B4"/>
              </a:solidFill>
              <a:latin typeface="+mn-lt"/>
            </a:endParaRPr>
          </a:p>
        </p:txBody>
      </p:sp>
      <p:sp>
        <p:nvSpPr>
          <p:cNvPr id="3" name="Textfeld 2">
            <a:extLst>
              <a:ext uri="{FF2B5EF4-FFF2-40B4-BE49-F238E27FC236}">
                <a16:creationId xmlns:a16="http://schemas.microsoft.com/office/drawing/2014/main" id="{3050C7BF-A03F-2D40-8A3B-84F6AF5B9099}"/>
              </a:ext>
            </a:extLst>
          </p:cNvPr>
          <p:cNvSpPr txBox="1"/>
          <p:nvPr/>
        </p:nvSpPr>
        <p:spPr>
          <a:xfrm>
            <a:off x="462160" y="5537797"/>
            <a:ext cx="5184576" cy="861774"/>
          </a:xfrm>
          <a:prstGeom prst="rect">
            <a:avLst/>
          </a:prstGeom>
          <a:noFill/>
        </p:spPr>
        <p:txBody>
          <a:bodyPr wrap="square" rtlCol="0">
            <a:spAutoFit/>
          </a:bodyPr>
          <a:lstStyle/>
          <a:p>
            <a:pPr algn="l"/>
            <a:r>
              <a:rPr lang="de-DE" sz="1600" dirty="0" err="1">
                <a:latin typeface="+mn-lt"/>
              </a:rPr>
              <a:t>Chioate</a:t>
            </a:r>
            <a:r>
              <a:rPr lang="de-DE" sz="1600" dirty="0">
                <a:latin typeface="+mn-lt"/>
              </a:rPr>
              <a:t> et al </a:t>
            </a:r>
            <a:r>
              <a:rPr lang="de-DE" sz="1600" b="0" i="0" dirty="0" err="1">
                <a:effectLst/>
                <a:latin typeface="+mn-lt"/>
              </a:rPr>
              <a:t>Respir</a:t>
            </a:r>
            <a:r>
              <a:rPr lang="de-DE" sz="1600" b="0" i="0" dirty="0">
                <a:effectLst/>
                <a:latin typeface="+mn-lt"/>
              </a:rPr>
              <a:t> </a:t>
            </a:r>
            <a:r>
              <a:rPr lang="de-DE" sz="1600" b="0" i="0" dirty="0" err="1">
                <a:effectLst/>
                <a:latin typeface="+mn-lt"/>
              </a:rPr>
              <a:t>Med</a:t>
            </a:r>
            <a:endParaRPr lang="de-DE" sz="1600" b="0" i="0" cap="small" dirty="0">
              <a:effectLst/>
              <a:latin typeface="+mn-lt"/>
            </a:endParaRPr>
          </a:p>
          <a:p>
            <a:pPr algn="l"/>
            <a:r>
              <a:rPr lang="de-DE" sz="1600" b="0" i="0" dirty="0">
                <a:effectLst/>
                <a:latin typeface="+mn-lt"/>
              </a:rPr>
              <a:t>. 2024 </a:t>
            </a:r>
            <a:r>
              <a:rPr lang="de-DE" sz="1600" b="0" i="0" dirty="0" err="1">
                <a:effectLst/>
                <a:latin typeface="+mn-lt"/>
              </a:rPr>
              <a:t>Oct</a:t>
            </a:r>
            <a:r>
              <a:rPr lang="de-DE" sz="1600" b="0" i="0" dirty="0">
                <a:effectLst/>
                <a:latin typeface="+mn-lt"/>
              </a:rPr>
              <a:t> 14:234:107838.</a:t>
            </a:r>
          </a:p>
          <a:p>
            <a:r>
              <a:rPr lang="de-DE" sz="1600" b="0" i="0" dirty="0">
                <a:effectLst/>
                <a:latin typeface="+mn-lt"/>
              </a:rPr>
              <a:t> </a:t>
            </a:r>
            <a:endParaRPr lang="de-DE" dirty="0">
              <a:latin typeface="+mn-lt"/>
            </a:endParaRPr>
          </a:p>
        </p:txBody>
      </p:sp>
      <p:pic>
        <p:nvPicPr>
          <p:cNvPr id="4" name="Grafik 3">
            <a:extLst>
              <a:ext uri="{FF2B5EF4-FFF2-40B4-BE49-F238E27FC236}">
                <a16:creationId xmlns:a16="http://schemas.microsoft.com/office/drawing/2014/main" id="{7DF305F4-71DB-405F-27D2-B345D232E2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391" y="1743531"/>
            <a:ext cx="8482193" cy="3658088"/>
          </a:xfrm>
          <a:prstGeom prst="rect">
            <a:avLst/>
          </a:prstGeom>
        </p:spPr>
      </p:pic>
      <p:pic>
        <p:nvPicPr>
          <p:cNvPr id="5" name="Grafik 4">
            <a:extLst>
              <a:ext uri="{FF2B5EF4-FFF2-40B4-BE49-F238E27FC236}">
                <a16:creationId xmlns:a16="http://schemas.microsoft.com/office/drawing/2014/main" id="{735AD681-6295-6FD0-0388-FA0C024FD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0336" y="1647240"/>
            <a:ext cx="2724408" cy="5210760"/>
          </a:xfrm>
          <a:prstGeom prst="rect">
            <a:avLst/>
          </a:prstGeom>
        </p:spPr>
      </p:pic>
      <p:sp>
        <p:nvSpPr>
          <p:cNvPr id="7" name="Fußzeilenplatzhalter 17">
            <a:extLst>
              <a:ext uri="{FF2B5EF4-FFF2-40B4-BE49-F238E27FC236}">
                <a16:creationId xmlns:a16="http://schemas.microsoft.com/office/drawing/2014/main" id="{ACAE6602-E1D0-2A1A-3C80-9F7E7239A0C2}"/>
              </a:ext>
            </a:extLst>
          </p:cNvPr>
          <p:cNvSpPr txBox="1">
            <a:spLocks/>
          </p:cNvSpPr>
          <p:nvPr/>
        </p:nvSpPr>
        <p:spPr>
          <a:xfrm>
            <a:off x="2567608" y="6343370"/>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74208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4D74C-959B-7E4D-02A3-2D001717A5F4}"/>
              </a:ext>
            </a:extLst>
          </p:cNvPr>
          <p:cNvSpPr>
            <a:spLocks noGrp="1"/>
          </p:cNvSpPr>
          <p:nvPr>
            <p:ph type="title"/>
          </p:nvPr>
        </p:nvSpPr>
        <p:spPr>
          <a:xfrm>
            <a:off x="1811668" y="806876"/>
            <a:ext cx="8137709" cy="908993"/>
          </a:xfrm>
        </p:spPr>
        <p:txBody>
          <a:bodyPr>
            <a:noAutofit/>
          </a:bodyPr>
          <a:lstStyle/>
          <a:p>
            <a:r>
              <a:rPr lang="de-DE" sz="2400" i="0" dirty="0" err="1">
                <a:solidFill>
                  <a:srgbClr val="0069B4"/>
                </a:solidFill>
                <a:effectLst/>
                <a:latin typeface="+mn-lt"/>
              </a:rPr>
              <a:t>Physical</a:t>
            </a:r>
            <a:r>
              <a:rPr lang="de-DE" sz="2400" i="0" dirty="0">
                <a:solidFill>
                  <a:srgbClr val="0069B4"/>
                </a:solidFill>
                <a:effectLst/>
                <a:latin typeface="+mn-lt"/>
              </a:rPr>
              <a:t> and mental </a:t>
            </a:r>
            <a:r>
              <a:rPr lang="de-DE" sz="2400" i="0" dirty="0" err="1">
                <a:solidFill>
                  <a:srgbClr val="0069B4"/>
                </a:solidFill>
                <a:effectLst/>
                <a:latin typeface="+mn-lt"/>
              </a:rPr>
              <a:t>health</a:t>
            </a:r>
            <a:r>
              <a:rPr lang="de-DE" sz="2400" i="0" dirty="0">
                <a:solidFill>
                  <a:srgbClr val="0069B4"/>
                </a:solidFill>
                <a:effectLst/>
                <a:latin typeface="+mn-lt"/>
              </a:rPr>
              <a:t> </a:t>
            </a:r>
            <a:r>
              <a:rPr lang="de-DE" sz="2400" i="0" dirty="0" err="1">
                <a:solidFill>
                  <a:srgbClr val="0069B4"/>
                </a:solidFill>
                <a:effectLst/>
                <a:latin typeface="+mn-lt"/>
              </a:rPr>
              <a:t>trajectories</a:t>
            </a:r>
            <a:r>
              <a:rPr lang="de-DE" sz="2400" i="0" dirty="0">
                <a:solidFill>
                  <a:srgbClr val="0069B4"/>
                </a:solidFill>
                <a:effectLst/>
                <a:latin typeface="+mn-lt"/>
              </a:rPr>
              <a:t>: A longitudinal SF-36 </a:t>
            </a:r>
            <a:r>
              <a:rPr lang="de-DE" sz="2400" i="0" dirty="0" err="1">
                <a:solidFill>
                  <a:srgbClr val="0069B4"/>
                </a:solidFill>
                <a:effectLst/>
                <a:latin typeface="+mn-lt"/>
              </a:rPr>
              <a:t>analysis</a:t>
            </a:r>
            <a:r>
              <a:rPr lang="de-DE" sz="2400" i="0" dirty="0">
                <a:solidFill>
                  <a:srgbClr val="0069B4"/>
                </a:solidFill>
                <a:effectLst/>
                <a:latin typeface="+mn-lt"/>
              </a:rPr>
              <a:t> in Alpha-1 </a:t>
            </a:r>
            <a:r>
              <a:rPr lang="de-DE" sz="2400" i="0" dirty="0" err="1">
                <a:solidFill>
                  <a:srgbClr val="0069B4"/>
                </a:solidFill>
                <a:effectLst/>
                <a:latin typeface="+mn-lt"/>
              </a:rPr>
              <a:t>antitrypsin</a:t>
            </a:r>
            <a:r>
              <a:rPr lang="de-DE" sz="2400" i="0" dirty="0">
                <a:solidFill>
                  <a:srgbClr val="0069B4"/>
                </a:solidFill>
                <a:effectLst/>
                <a:latin typeface="+mn-lt"/>
              </a:rPr>
              <a:t> </a:t>
            </a:r>
            <a:r>
              <a:rPr lang="de-DE" sz="2400" i="0" dirty="0" err="1">
                <a:solidFill>
                  <a:srgbClr val="0069B4"/>
                </a:solidFill>
                <a:effectLst/>
                <a:latin typeface="+mn-lt"/>
              </a:rPr>
              <a:t>deficiency-associated</a:t>
            </a:r>
            <a:r>
              <a:rPr lang="de-DE" sz="2400" i="0" dirty="0">
                <a:solidFill>
                  <a:srgbClr val="0069B4"/>
                </a:solidFill>
                <a:effectLst/>
                <a:latin typeface="+mn-lt"/>
              </a:rPr>
              <a:t> COPD</a:t>
            </a:r>
            <a:br>
              <a:rPr lang="de-DE" sz="2400" i="0" dirty="0">
                <a:solidFill>
                  <a:srgbClr val="0069B4"/>
                </a:solidFill>
                <a:effectLst/>
                <a:latin typeface="+mn-lt"/>
              </a:rPr>
            </a:br>
            <a:endParaRPr lang="de-DE" sz="2400" dirty="0">
              <a:solidFill>
                <a:srgbClr val="0069B4"/>
              </a:solidFill>
              <a:latin typeface="+mn-lt"/>
            </a:endParaRPr>
          </a:p>
        </p:txBody>
      </p:sp>
      <p:sp>
        <p:nvSpPr>
          <p:cNvPr id="3" name="Textfeld 2">
            <a:extLst>
              <a:ext uri="{FF2B5EF4-FFF2-40B4-BE49-F238E27FC236}">
                <a16:creationId xmlns:a16="http://schemas.microsoft.com/office/drawing/2014/main" id="{3050C7BF-A03F-2D40-8A3B-84F6AF5B9099}"/>
              </a:ext>
            </a:extLst>
          </p:cNvPr>
          <p:cNvSpPr txBox="1"/>
          <p:nvPr/>
        </p:nvSpPr>
        <p:spPr>
          <a:xfrm>
            <a:off x="293840" y="5636287"/>
            <a:ext cx="5184576" cy="861774"/>
          </a:xfrm>
          <a:prstGeom prst="rect">
            <a:avLst/>
          </a:prstGeom>
          <a:noFill/>
        </p:spPr>
        <p:txBody>
          <a:bodyPr wrap="square" rtlCol="0">
            <a:spAutoFit/>
          </a:bodyPr>
          <a:lstStyle/>
          <a:p>
            <a:pPr algn="l"/>
            <a:r>
              <a:rPr lang="de-DE" sz="1600" dirty="0" err="1">
                <a:latin typeface="+mn-lt"/>
              </a:rPr>
              <a:t>Chioate</a:t>
            </a:r>
            <a:r>
              <a:rPr lang="de-DE" sz="1600" dirty="0">
                <a:latin typeface="+mn-lt"/>
              </a:rPr>
              <a:t> et al </a:t>
            </a:r>
            <a:r>
              <a:rPr lang="de-DE" sz="1600" b="0" i="0" dirty="0" err="1">
                <a:effectLst/>
                <a:latin typeface="+mn-lt"/>
              </a:rPr>
              <a:t>Respir</a:t>
            </a:r>
            <a:r>
              <a:rPr lang="de-DE" sz="1600" b="0" i="0" dirty="0">
                <a:effectLst/>
                <a:latin typeface="+mn-lt"/>
              </a:rPr>
              <a:t> </a:t>
            </a:r>
            <a:r>
              <a:rPr lang="de-DE" sz="1600" b="0" i="0" dirty="0" err="1">
                <a:effectLst/>
                <a:latin typeface="+mn-lt"/>
              </a:rPr>
              <a:t>Med</a:t>
            </a:r>
            <a:endParaRPr lang="de-DE" sz="1600" b="0" i="0" cap="small" dirty="0">
              <a:effectLst/>
              <a:latin typeface="+mn-lt"/>
            </a:endParaRPr>
          </a:p>
          <a:p>
            <a:pPr algn="l"/>
            <a:r>
              <a:rPr lang="de-DE" sz="1600" b="0" i="0" dirty="0">
                <a:effectLst/>
                <a:latin typeface="+mn-lt"/>
              </a:rPr>
              <a:t>. 2024 </a:t>
            </a:r>
            <a:r>
              <a:rPr lang="de-DE" sz="1600" b="0" i="0" dirty="0" err="1">
                <a:effectLst/>
                <a:latin typeface="+mn-lt"/>
              </a:rPr>
              <a:t>Oct</a:t>
            </a:r>
            <a:r>
              <a:rPr lang="de-DE" sz="1600" b="0" i="0" dirty="0">
                <a:effectLst/>
                <a:latin typeface="+mn-lt"/>
              </a:rPr>
              <a:t> 14:234:107838.</a:t>
            </a:r>
          </a:p>
          <a:p>
            <a:r>
              <a:rPr lang="de-DE" sz="1600" b="0" i="0" dirty="0">
                <a:effectLst/>
                <a:latin typeface="+mn-lt"/>
              </a:rPr>
              <a:t> </a:t>
            </a:r>
            <a:endParaRPr lang="de-DE" sz="1600" dirty="0">
              <a:latin typeface="+mn-lt"/>
            </a:endParaRPr>
          </a:p>
        </p:txBody>
      </p:sp>
      <p:pic>
        <p:nvPicPr>
          <p:cNvPr id="4" name="Grafik 3">
            <a:extLst>
              <a:ext uri="{FF2B5EF4-FFF2-40B4-BE49-F238E27FC236}">
                <a16:creationId xmlns:a16="http://schemas.microsoft.com/office/drawing/2014/main" id="{F02E90AA-685C-DC74-38FB-D0F47384C9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134" y="1916832"/>
            <a:ext cx="8443863" cy="3622094"/>
          </a:xfrm>
          <a:prstGeom prst="rect">
            <a:avLst/>
          </a:prstGeom>
        </p:spPr>
      </p:pic>
      <p:pic>
        <p:nvPicPr>
          <p:cNvPr id="5" name="Grafik 4">
            <a:extLst>
              <a:ext uri="{FF2B5EF4-FFF2-40B4-BE49-F238E27FC236}">
                <a16:creationId xmlns:a16="http://schemas.microsoft.com/office/drawing/2014/main" id="{0FEF18A8-4D50-D9FB-B4BE-FED9EFAD2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4484" y="1677892"/>
            <a:ext cx="3051696" cy="5180108"/>
          </a:xfrm>
          <a:prstGeom prst="rect">
            <a:avLst/>
          </a:prstGeom>
        </p:spPr>
      </p:pic>
      <p:sp>
        <p:nvSpPr>
          <p:cNvPr id="7" name="Fußzeilenplatzhalter 17">
            <a:extLst>
              <a:ext uri="{FF2B5EF4-FFF2-40B4-BE49-F238E27FC236}">
                <a16:creationId xmlns:a16="http://schemas.microsoft.com/office/drawing/2014/main" id="{70E776A3-05EE-E0DF-E8EF-FBAA833EB113}"/>
              </a:ext>
            </a:extLst>
          </p:cNvPr>
          <p:cNvSpPr txBox="1">
            <a:spLocks/>
          </p:cNvSpPr>
          <p:nvPr/>
        </p:nvSpPr>
        <p:spPr>
          <a:xfrm>
            <a:off x="1599966" y="6412859"/>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383161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7A83E02-E338-ACA2-45A5-CC7BE77334E0}"/>
              </a:ext>
            </a:extLst>
          </p:cNvPr>
          <p:cNvSpPr>
            <a:spLocks noGrp="1"/>
          </p:cNvSpPr>
          <p:nvPr>
            <p:ph type="title"/>
          </p:nvPr>
        </p:nvSpPr>
        <p:spPr/>
        <p:txBody>
          <a:bodyPr>
            <a:normAutofit/>
          </a:bodyPr>
          <a:lstStyle/>
          <a:p>
            <a:r>
              <a:rPr lang="de-DE" sz="2400" i="0" dirty="0" err="1">
                <a:solidFill>
                  <a:srgbClr val="0069B4"/>
                </a:solidFill>
                <a:effectLst/>
                <a:latin typeface="+mn-lt"/>
              </a:rPr>
              <a:t>Physical</a:t>
            </a:r>
            <a:r>
              <a:rPr lang="de-DE" sz="2400" i="0" dirty="0">
                <a:solidFill>
                  <a:srgbClr val="0069B4"/>
                </a:solidFill>
                <a:effectLst/>
                <a:latin typeface="+mn-lt"/>
              </a:rPr>
              <a:t> and mental </a:t>
            </a:r>
            <a:r>
              <a:rPr lang="de-DE" sz="2400" i="0" dirty="0" err="1">
                <a:solidFill>
                  <a:srgbClr val="0069B4"/>
                </a:solidFill>
                <a:effectLst/>
                <a:latin typeface="+mn-lt"/>
              </a:rPr>
              <a:t>health</a:t>
            </a:r>
            <a:r>
              <a:rPr lang="de-DE" sz="2400" i="0" dirty="0">
                <a:solidFill>
                  <a:srgbClr val="0069B4"/>
                </a:solidFill>
                <a:effectLst/>
                <a:latin typeface="+mn-lt"/>
              </a:rPr>
              <a:t> </a:t>
            </a:r>
            <a:r>
              <a:rPr lang="de-DE" sz="2400" i="0" dirty="0" err="1">
                <a:solidFill>
                  <a:srgbClr val="0069B4"/>
                </a:solidFill>
                <a:effectLst/>
                <a:latin typeface="+mn-lt"/>
              </a:rPr>
              <a:t>trajectories</a:t>
            </a:r>
            <a:r>
              <a:rPr lang="de-DE" sz="2400" i="0" dirty="0">
                <a:solidFill>
                  <a:srgbClr val="0069B4"/>
                </a:solidFill>
                <a:effectLst/>
                <a:latin typeface="+mn-lt"/>
              </a:rPr>
              <a:t>: A longitudinal SF-36 </a:t>
            </a:r>
            <a:r>
              <a:rPr lang="de-DE" sz="2400" i="0" dirty="0" err="1">
                <a:solidFill>
                  <a:srgbClr val="0069B4"/>
                </a:solidFill>
                <a:effectLst/>
                <a:latin typeface="+mn-lt"/>
              </a:rPr>
              <a:t>analysis</a:t>
            </a:r>
            <a:r>
              <a:rPr lang="de-DE" sz="2400" i="0" dirty="0">
                <a:solidFill>
                  <a:srgbClr val="0069B4"/>
                </a:solidFill>
                <a:effectLst/>
                <a:latin typeface="+mn-lt"/>
              </a:rPr>
              <a:t> in Alpha-1 </a:t>
            </a:r>
            <a:r>
              <a:rPr lang="de-DE" sz="2400" i="0" dirty="0" err="1">
                <a:solidFill>
                  <a:srgbClr val="0069B4"/>
                </a:solidFill>
                <a:effectLst/>
                <a:latin typeface="+mn-lt"/>
              </a:rPr>
              <a:t>antitrypsin</a:t>
            </a:r>
            <a:r>
              <a:rPr lang="de-DE" sz="2400" i="0" dirty="0">
                <a:solidFill>
                  <a:srgbClr val="0069B4"/>
                </a:solidFill>
                <a:effectLst/>
                <a:latin typeface="+mn-lt"/>
              </a:rPr>
              <a:t> </a:t>
            </a:r>
            <a:r>
              <a:rPr lang="de-DE" sz="2400" i="0" dirty="0" err="1">
                <a:solidFill>
                  <a:srgbClr val="0069B4"/>
                </a:solidFill>
                <a:effectLst/>
                <a:latin typeface="+mn-lt"/>
              </a:rPr>
              <a:t>deficiency-associated</a:t>
            </a:r>
            <a:r>
              <a:rPr lang="de-DE" sz="2400" i="0" dirty="0">
                <a:solidFill>
                  <a:srgbClr val="0069B4"/>
                </a:solidFill>
                <a:effectLst/>
                <a:latin typeface="+mn-lt"/>
              </a:rPr>
              <a:t> COPD</a:t>
            </a:r>
            <a:endParaRPr lang="de-DE" sz="2400" dirty="0"/>
          </a:p>
        </p:txBody>
      </p:sp>
      <p:pic>
        <p:nvPicPr>
          <p:cNvPr id="3" name="Grafik 2">
            <a:extLst>
              <a:ext uri="{FF2B5EF4-FFF2-40B4-BE49-F238E27FC236}">
                <a16:creationId xmlns:a16="http://schemas.microsoft.com/office/drawing/2014/main" id="{B30604FF-C3BF-EF81-3473-1A46EA78D5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572" y="1760010"/>
            <a:ext cx="8230629" cy="4104456"/>
          </a:xfrm>
          <a:prstGeom prst="rect">
            <a:avLst/>
          </a:prstGeom>
        </p:spPr>
      </p:pic>
      <p:pic>
        <p:nvPicPr>
          <p:cNvPr id="4" name="Grafik 3">
            <a:extLst>
              <a:ext uri="{FF2B5EF4-FFF2-40B4-BE49-F238E27FC236}">
                <a16:creationId xmlns:a16="http://schemas.microsoft.com/office/drawing/2014/main" id="{C12D1542-D512-7822-7574-FB64DB64CB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0336" y="1630912"/>
            <a:ext cx="2866759" cy="5227088"/>
          </a:xfrm>
          <a:prstGeom prst="rect">
            <a:avLst/>
          </a:prstGeom>
        </p:spPr>
      </p:pic>
      <p:sp>
        <p:nvSpPr>
          <p:cNvPr id="7" name="Inhaltsplatzhalter 6">
            <a:extLst>
              <a:ext uri="{FF2B5EF4-FFF2-40B4-BE49-F238E27FC236}">
                <a16:creationId xmlns:a16="http://schemas.microsoft.com/office/drawing/2014/main" id="{DDA8593A-485B-A2DF-92B7-2E8C762103D0}"/>
              </a:ext>
            </a:extLst>
          </p:cNvPr>
          <p:cNvSpPr txBox="1">
            <a:spLocks noGrp="1"/>
          </p:cNvSpPr>
          <p:nvPr>
            <p:ph idx="1"/>
          </p:nvPr>
        </p:nvSpPr>
        <p:spPr>
          <a:xfrm>
            <a:off x="596572" y="5864466"/>
            <a:ext cx="2866759" cy="929485"/>
          </a:xfrm>
          <a:prstGeom prst="rect">
            <a:avLst/>
          </a:prstGeom>
          <a:noFill/>
        </p:spPr>
        <p:txBody>
          <a:bodyPr wrap="square" rtlCol="0">
            <a:spAutoFit/>
          </a:bodyPr>
          <a:lstStyle/>
          <a:p>
            <a:pPr marL="0" indent="0" algn="l">
              <a:buNone/>
            </a:pPr>
            <a:r>
              <a:rPr lang="de-DE" sz="1600" dirty="0" err="1">
                <a:latin typeface="+mn-lt"/>
              </a:rPr>
              <a:t>Chioate</a:t>
            </a:r>
            <a:r>
              <a:rPr lang="de-DE" sz="1600" dirty="0">
                <a:latin typeface="+mn-lt"/>
              </a:rPr>
              <a:t> et al </a:t>
            </a:r>
            <a:r>
              <a:rPr lang="de-DE" sz="1600" b="0" i="0" dirty="0" err="1">
                <a:effectLst/>
                <a:latin typeface="+mn-lt"/>
              </a:rPr>
              <a:t>Respir</a:t>
            </a:r>
            <a:r>
              <a:rPr lang="de-DE" sz="1600" b="0" i="0" dirty="0">
                <a:effectLst/>
                <a:latin typeface="+mn-lt"/>
              </a:rPr>
              <a:t> </a:t>
            </a:r>
          </a:p>
          <a:p>
            <a:pPr marL="0" indent="0" algn="l">
              <a:buNone/>
            </a:pPr>
            <a:r>
              <a:rPr lang="de-DE" sz="1600" b="0" i="0" dirty="0">
                <a:effectLst/>
                <a:latin typeface="+mn-lt"/>
              </a:rPr>
              <a:t>Med. 2024 </a:t>
            </a:r>
            <a:r>
              <a:rPr lang="de-DE" sz="1600" b="0" i="0" dirty="0" err="1">
                <a:effectLst/>
                <a:latin typeface="+mn-lt"/>
              </a:rPr>
              <a:t>Oct</a:t>
            </a:r>
            <a:r>
              <a:rPr lang="de-DE" sz="1600" b="0" i="0" dirty="0">
                <a:effectLst/>
                <a:latin typeface="+mn-lt"/>
              </a:rPr>
              <a:t> 14:234:107838.</a:t>
            </a:r>
          </a:p>
          <a:p>
            <a:pPr marL="0" indent="0">
              <a:buNone/>
            </a:pPr>
            <a:r>
              <a:rPr lang="de-DE" sz="1600" b="0" i="0" dirty="0">
                <a:effectLst/>
                <a:latin typeface="+mn-lt"/>
              </a:rPr>
              <a:t> </a:t>
            </a:r>
            <a:endParaRPr lang="de-DE" sz="1600" dirty="0">
              <a:latin typeface="+mn-lt"/>
            </a:endParaRPr>
          </a:p>
        </p:txBody>
      </p:sp>
      <p:sp>
        <p:nvSpPr>
          <p:cNvPr id="2" name="Fußzeilenplatzhalter 17">
            <a:extLst>
              <a:ext uri="{FF2B5EF4-FFF2-40B4-BE49-F238E27FC236}">
                <a16:creationId xmlns:a16="http://schemas.microsoft.com/office/drawing/2014/main" id="{FF7DE5E7-AF41-154E-97AD-91B957FFF4F1}"/>
              </a:ext>
            </a:extLst>
          </p:cNvPr>
          <p:cNvSpPr txBox="1">
            <a:spLocks/>
          </p:cNvSpPr>
          <p:nvPr/>
        </p:nvSpPr>
        <p:spPr>
          <a:xfrm>
            <a:off x="2781486" y="6428826"/>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91590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958AFB9-E1DA-815B-6ECE-2E93AE661D51}"/>
              </a:ext>
            </a:extLst>
          </p:cNvPr>
          <p:cNvSpPr>
            <a:spLocks noGrp="1"/>
          </p:cNvSpPr>
          <p:nvPr>
            <p:ph type="title"/>
          </p:nvPr>
        </p:nvSpPr>
        <p:spPr/>
        <p:txBody>
          <a:bodyPr>
            <a:normAutofit/>
          </a:bodyPr>
          <a:lstStyle/>
          <a:p>
            <a:r>
              <a:rPr lang="de-DE" sz="3200" dirty="0"/>
              <a:t>Cochrane</a:t>
            </a:r>
          </a:p>
        </p:txBody>
      </p:sp>
      <p:pic>
        <p:nvPicPr>
          <p:cNvPr id="3" name="Grafik 2">
            <a:extLst>
              <a:ext uri="{FF2B5EF4-FFF2-40B4-BE49-F238E27FC236}">
                <a16:creationId xmlns:a16="http://schemas.microsoft.com/office/drawing/2014/main" id="{0D6A8966-6196-CC9C-4D7D-8B6045C2D4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2024531"/>
            <a:ext cx="7772400" cy="3964270"/>
          </a:xfrm>
          <a:prstGeom prst="rect">
            <a:avLst/>
          </a:prstGeom>
        </p:spPr>
      </p:pic>
      <p:sp>
        <p:nvSpPr>
          <p:cNvPr id="2" name="Fußzeilenplatzhalter 17">
            <a:extLst>
              <a:ext uri="{FF2B5EF4-FFF2-40B4-BE49-F238E27FC236}">
                <a16:creationId xmlns:a16="http://schemas.microsoft.com/office/drawing/2014/main" id="{8F6D5E0B-898F-89B8-2FAA-DC03086DB8E2}"/>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34393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5D581-EDC4-F5F7-B7DF-7AAA030D19C6}"/>
              </a:ext>
            </a:extLst>
          </p:cNvPr>
          <p:cNvSpPr>
            <a:spLocks noGrp="1"/>
          </p:cNvSpPr>
          <p:nvPr>
            <p:ph type="title"/>
          </p:nvPr>
        </p:nvSpPr>
        <p:spPr/>
        <p:txBody>
          <a:bodyPr>
            <a:normAutofit/>
          </a:bodyPr>
          <a:lstStyle/>
          <a:p>
            <a:r>
              <a:rPr lang="de-DE" sz="3200" dirty="0"/>
              <a:t>Cochrane</a:t>
            </a:r>
          </a:p>
        </p:txBody>
      </p:sp>
      <p:pic>
        <p:nvPicPr>
          <p:cNvPr id="3" name="Grafik 2">
            <a:extLst>
              <a:ext uri="{FF2B5EF4-FFF2-40B4-BE49-F238E27FC236}">
                <a16:creationId xmlns:a16="http://schemas.microsoft.com/office/drawing/2014/main" id="{6BDA157D-7F88-9181-0A30-6D5D7F186E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384" y="2132856"/>
            <a:ext cx="9955315" cy="2232248"/>
          </a:xfrm>
          <a:prstGeom prst="rect">
            <a:avLst/>
          </a:prstGeom>
        </p:spPr>
      </p:pic>
      <p:sp>
        <p:nvSpPr>
          <p:cNvPr id="4" name="Fußzeilenplatzhalter 17">
            <a:extLst>
              <a:ext uri="{FF2B5EF4-FFF2-40B4-BE49-F238E27FC236}">
                <a16:creationId xmlns:a16="http://schemas.microsoft.com/office/drawing/2014/main" id="{ECBB52A4-74EF-E6AE-DD8D-EE47CD85F6D4}"/>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83226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DFDA5-77DA-E49A-433A-6FC748EA54D6}"/>
              </a:ext>
            </a:extLst>
          </p:cNvPr>
          <p:cNvSpPr>
            <a:spLocks noGrp="1"/>
          </p:cNvSpPr>
          <p:nvPr>
            <p:ph type="title"/>
          </p:nvPr>
        </p:nvSpPr>
        <p:spPr/>
        <p:txBody>
          <a:bodyPr>
            <a:normAutofit/>
          </a:bodyPr>
          <a:lstStyle/>
          <a:p>
            <a:r>
              <a:rPr lang="de-DE" sz="3200" dirty="0"/>
              <a:t>Cochrane</a:t>
            </a:r>
          </a:p>
        </p:txBody>
      </p:sp>
      <p:pic>
        <p:nvPicPr>
          <p:cNvPr id="3" name="Grafik 2">
            <a:extLst>
              <a:ext uri="{FF2B5EF4-FFF2-40B4-BE49-F238E27FC236}">
                <a16:creationId xmlns:a16="http://schemas.microsoft.com/office/drawing/2014/main" id="{4D2C55D8-ED7D-2638-24CE-FD7612321A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2268253"/>
            <a:ext cx="7772400" cy="2321493"/>
          </a:xfrm>
          <a:prstGeom prst="rect">
            <a:avLst/>
          </a:prstGeom>
        </p:spPr>
      </p:pic>
      <p:pic>
        <p:nvPicPr>
          <p:cNvPr id="4" name="Grafik 3">
            <a:extLst>
              <a:ext uri="{FF2B5EF4-FFF2-40B4-BE49-F238E27FC236}">
                <a16:creationId xmlns:a16="http://schemas.microsoft.com/office/drawing/2014/main" id="{BF8BB165-5C52-3F3B-C147-4D60F28EF7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529" y="2033734"/>
            <a:ext cx="9459202" cy="2825314"/>
          </a:xfrm>
          <a:prstGeom prst="rect">
            <a:avLst/>
          </a:prstGeom>
        </p:spPr>
      </p:pic>
      <p:sp>
        <p:nvSpPr>
          <p:cNvPr id="6" name="Fußzeilenplatzhalter 17">
            <a:extLst>
              <a:ext uri="{FF2B5EF4-FFF2-40B4-BE49-F238E27FC236}">
                <a16:creationId xmlns:a16="http://schemas.microsoft.com/office/drawing/2014/main" id="{F9ED8925-BB63-20B6-7AA6-F4ADF9A5FD37}"/>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53874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err="1"/>
              <a:t>Awarenessprogramme</a:t>
            </a:r>
            <a:r>
              <a:rPr lang="de-DE" sz="3200" dirty="0"/>
              <a:t>- Beispiel Spanien</a:t>
            </a:r>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384" y="1772816"/>
            <a:ext cx="11089232" cy="3326769"/>
          </a:xfrm>
          <a:prstGeom prst="rect">
            <a:avLst/>
          </a:prstGeom>
        </p:spPr>
      </p:pic>
      <p:sp>
        <p:nvSpPr>
          <p:cNvPr id="4" name="Textfeld 3"/>
          <p:cNvSpPr txBox="1"/>
          <p:nvPr/>
        </p:nvSpPr>
        <p:spPr>
          <a:xfrm>
            <a:off x="4871864" y="5317208"/>
            <a:ext cx="3003066" cy="338554"/>
          </a:xfrm>
          <a:prstGeom prst="rect">
            <a:avLst/>
          </a:prstGeom>
          <a:noFill/>
        </p:spPr>
        <p:txBody>
          <a:bodyPr wrap="none" rtlCol="0">
            <a:spAutoFit/>
          </a:bodyPr>
          <a:lstStyle/>
          <a:p>
            <a:r>
              <a:rPr lang="de-DE" sz="1600" dirty="0" err="1"/>
              <a:t>Calle</a:t>
            </a:r>
            <a:r>
              <a:rPr lang="de-DE" sz="1600" dirty="0"/>
              <a:t>-Rubio et al. J. </a:t>
            </a:r>
            <a:r>
              <a:rPr lang="de-DE" sz="1600" dirty="0" err="1"/>
              <a:t>Clin</a:t>
            </a:r>
            <a:r>
              <a:rPr lang="de-DE" sz="1600" dirty="0"/>
              <a:t> Med 2024</a:t>
            </a:r>
          </a:p>
        </p:txBody>
      </p:sp>
      <p:sp>
        <p:nvSpPr>
          <p:cNvPr id="6" name="Fußzeilenplatzhalter 17">
            <a:extLst>
              <a:ext uri="{FF2B5EF4-FFF2-40B4-BE49-F238E27FC236}">
                <a16:creationId xmlns:a16="http://schemas.microsoft.com/office/drawing/2014/main" id="{C38745BD-09C1-FC58-B62E-1B48672A83C6}"/>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375257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A51A6-8B97-2B50-7C36-3BB41B15A634}"/>
              </a:ext>
            </a:extLst>
          </p:cNvPr>
          <p:cNvSpPr>
            <a:spLocks noGrp="1"/>
          </p:cNvSpPr>
          <p:nvPr>
            <p:ph type="title"/>
          </p:nvPr>
        </p:nvSpPr>
        <p:spPr/>
        <p:txBody>
          <a:bodyPr>
            <a:normAutofit/>
          </a:bodyPr>
          <a:lstStyle/>
          <a:p>
            <a:r>
              <a:rPr lang="de-DE" sz="3200" dirty="0"/>
              <a:t>AAT und Geschlecht</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160" y="1724067"/>
            <a:ext cx="8845833" cy="4781532"/>
          </a:xfrm>
          <a:prstGeom prst="rect">
            <a:avLst/>
          </a:prstGeom>
        </p:spPr>
      </p:pic>
      <p:sp>
        <p:nvSpPr>
          <p:cNvPr id="5" name="Textfeld 4"/>
          <p:cNvSpPr txBox="1"/>
          <p:nvPr/>
        </p:nvSpPr>
        <p:spPr>
          <a:xfrm>
            <a:off x="9566993" y="5963453"/>
            <a:ext cx="2480231" cy="523220"/>
          </a:xfrm>
          <a:prstGeom prst="rect">
            <a:avLst/>
          </a:prstGeom>
          <a:noFill/>
        </p:spPr>
        <p:txBody>
          <a:bodyPr wrap="none" rtlCol="0">
            <a:spAutoFit/>
          </a:bodyPr>
          <a:lstStyle/>
          <a:p>
            <a:r>
              <a:rPr lang="de-DE" sz="1400" dirty="0"/>
              <a:t>Ersöz et al. </a:t>
            </a:r>
          </a:p>
          <a:p>
            <a:r>
              <a:rPr lang="de-DE" sz="1400" dirty="0"/>
              <a:t>Arch </a:t>
            </a:r>
            <a:r>
              <a:rPr lang="de-DE" sz="1400" dirty="0" err="1"/>
              <a:t>Bronconeumol</a:t>
            </a:r>
            <a:r>
              <a:rPr lang="de-DE" sz="1400" dirty="0"/>
              <a:t> 2024 et al. </a:t>
            </a:r>
          </a:p>
        </p:txBody>
      </p:sp>
      <p:sp>
        <p:nvSpPr>
          <p:cNvPr id="6" name="Fußzeilenplatzhalter 17">
            <a:extLst>
              <a:ext uri="{FF2B5EF4-FFF2-40B4-BE49-F238E27FC236}">
                <a16:creationId xmlns:a16="http://schemas.microsoft.com/office/drawing/2014/main" id="{5C2CEB4D-5E92-66C1-62C4-9D5923F4E009}"/>
              </a:ext>
            </a:extLst>
          </p:cNvPr>
          <p:cNvSpPr txBox="1">
            <a:spLocks/>
          </p:cNvSpPr>
          <p:nvPr/>
        </p:nvSpPr>
        <p:spPr>
          <a:xfrm>
            <a:off x="10128448" y="2636912"/>
            <a:ext cx="1844576"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de-DE" sz="1200" b="1" dirty="0">
                <a:solidFill>
                  <a:prstClr val="black">
                    <a:tint val="75000"/>
                  </a:prstClr>
                </a:solidFill>
              </a:rPr>
              <a:t>A Year in review</a:t>
            </a:r>
          </a:p>
        </p:txBody>
      </p:sp>
    </p:spTree>
    <p:extLst>
      <p:ext uri="{BB962C8B-B14F-4D97-AF65-F5344CB8AC3E}">
        <p14:creationId xmlns:p14="http://schemas.microsoft.com/office/powerpoint/2010/main" val="346525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AATD und Geschlecht</a:t>
            </a:r>
          </a:p>
        </p:txBody>
      </p:sp>
      <p:pic>
        <p:nvPicPr>
          <p:cNvPr id="3" name="Grafik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9696" y="1700808"/>
            <a:ext cx="5245042" cy="4849686"/>
          </a:xfrm>
          <a:prstGeom prst="rect">
            <a:avLst/>
          </a:prstGeom>
        </p:spPr>
      </p:pic>
      <p:sp>
        <p:nvSpPr>
          <p:cNvPr id="4" name="Textfeld 3"/>
          <p:cNvSpPr txBox="1"/>
          <p:nvPr/>
        </p:nvSpPr>
        <p:spPr>
          <a:xfrm>
            <a:off x="8709364" y="6225063"/>
            <a:ext cx="3627660" cy="307777"/>
          </a:xfrm>
          <a:prstGeom prst="rect">
            <a:avLst/>
          </a:prstGeom>
          <a:noFill/>
        </p:spPr>
        <p:txBody>
          <a:bodyPr wrap="none" rtlCol="0">
            <a:spAutoFit/>
          </a:bodyPr>
          <a:lstStyle/>
          <a:p>
            <a:r>
              <a:rPr lang="de-DE" sz="1400" dirty="0"/>
              <a:t>Ersöz et al. </a:t>
            </a:r>
            <a:r>
              <a:rPr lang="de-DE" sz="1400" dirty="0" err="1"/>
              <a:t>Arch</a:t>
            </a:r>
            <a:r>
              <a:rPr lang="de-DE" sz="1400" dirty="0"/>
              <a:t> </a:t>
            </a:r>
            <a:r>
              <a:rPr lang="de-DE" sz="1400" dirty="0" err="1"/>
              <a:t>Bronconeumol</a:t>
            </a:r>
            <a:r>
              <a:rPr lang="de-DE" sz="1400" dirty="0"/>
              <a:t> 2024 et al. </a:t>
            </a:r>
          </a:p>
        </p:txBody>
      </p:sp>
      <p:sp>
        <p:nvSpPr>
          <p:cNvPr id="6" name="Fußzeilenplatzhalter 17">
            <a:extLst>
              <a:ext uri="{FF2B5EF4-FFF2-40B4-BE49-F238E27FC236}">
                <a16:creationId xmlns:a16="http://schemas.microsoft.com/office/drawing/2014/main" id="{AD60640B-767A-C9B6-EF30-05F156BAFF93}"/>
              </a:ext>
            </a:extLst>
          </p:cNvPr>
          <p:cNvSpPr txBox="1">
            <a:spLocks/>
          </p:cNvSpPr>
          <p:nvPr/>
        </p:nvSpPr>
        <p:spPr>
          <a:xfrm>
            <a:off x="263352" y="6492875"/>
            <a:ext cx="2564656"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de-DE" sz="1200" b="1" dirty="0">
                <a:solidFill>
                  <a:prstClr val="black">
                    <a:tint val="75000"/>
                  </a:prstClr>
                </a:solidFill>
              </a:rPr>
              <a:t>A Year in review</a:t>
            </a:r>
          </a:p>
        </p:txBody>
      </p:sp>
    </p:spTree>
    <p:extLst>
      <p:ext uri="{BB962C8B-B14F-4D97-AF65-F5344CB8AC3E}">
        <p14:creationId xmlns:p14="http://schemas.microsoft.com/office/powerpoint/2010/main" val="129525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9EFA9-A981-FD42-9703-2F29C92AB070}"/>
              </a:ext>
            </a:extLst>
          </p:cNvPr>
          <p:cNvSpPr>
            <a:spLocks noGrp="1"/>
          </p:cNvSpPr>
          <p:nvPr>
            <p:ph type="title"/>
          </p:nvPr>
        </p:nvSpPr>
        <p:spPr/>
        <p:txBody>
          <a:bodyPr/>
          <a:lstStyle/>
          <a:p>
            <a:r>
              <a:rPr lang="de-DE" dirty="0" err="1"/>
              <a:t>Conflicts</a:t>
            </a:r>
            <a:r>
              <a:rPr lang="de-DE" dirty="0"/>
              <a:t> </a:t>
            </a:r>
            <a:r>
              <a:rPr lang="de-DE" dirty="0" err="1"/>
              <a:t>of</a:t>
            </a:r>
            <a:r>
              <a:rPr lang="de-DE" dirty="0"/>
              <a:t> </a:t>
            </a:r>
            <a:r>
              <a:rPr lang="de-DE" dirty="0" err="1"/>
              <a:t>interest</a:t>
            </a:r>
            <a:endParaRPr lang="de-DE" dirty="0"/>
          </a:p>
        </p:txBody>
      </p:sp>
      <p:grpSp>
        <p:nvGrpSpPr>
          <p:cNvPr id="4" name="Gruppieren 3">
            <a:extLst>
              <a:ext uri="{FF2B5EF4-FFF2-40B4-BE49-F238E27FC236}">
                <a16:creationId xmlns:a16="http://schemas.microsoft.com/office/drawing/2014/main" id="{6CCEF7A8-CC39-B341-9036-D21CD447003A}"/>
              </a:ext>
            </a:extLst>
          </p:cNvPr>
          <p:cNvGrpSpPr/>
          <p:nvPr/>
        </p:nvGrpSpPr>
        <p:grpSpPr>
          <a:xfrm>
            <a:off x="609600" y="1417639"/>
            <a:ext cx="9158808" cy="4939570"/>
            <a:chOff x="1631504" y="1600795"/>
            <a:chExt cx="9144000" cy="4756413"/>
          </a:xfrm>
        </p:grpSpPr>
        <p:grpSp>
          <p:nvGrpSpPr>
            <p:cNvPr id="5" name="Gruppieren 4">
              <a:extLst>
                <a:ext uri="{FF2B5EF4-FFF2-40B4-BE49-F238E27FC236}">
                  <a16:creationId xmlns:a16="http://schemas.microsoft.com/office/drawing/2014/main" id="{2039969C-F147-5C4C-896D-4E6280247F95}"/>
                </a:ext>
              </a:extLst>
            </p:cNvPr>
            <p:cNvGrpSpPr/>
            <p:nvPr/>
          </p:nvGrpSpPr>
          <p:grpSpPr>
            <a:xfrm>
              <a:off x="1631504" y="1600795"/>
              <a:ext cx="9144000" cy="4756413"/>
              <a:chOff x="1631504" y="1600795"/>
              <a:chExt cx="9144000" cy="4756413"/>
            </a:xfrm>
          </p:grpSpPr>
          <p:sp>
            <p:nvSpPr>
              <p:cNvPr id="7" name="Rechteck 6">
                <a:extLst>
                  <a:ext uri="{FF2B5EF4-FFF2-40B4-BE49-F238E27FC236}">
                    <a16:creationId xmlns:a16="http://schemas.microsoft.com/office/drawing/2014/main" id="{81850EA5-C8D7-CE44-8162-74B6172D7BD2}"/>
                  </a:ext>
                </a:extLst>
              </p:cNvPr>
              <p:cNvSpPr/>
              <p:nvPr/>
            </p:nvSpPr>
            <p:spPr>
              <a:xfrm>
                <a:off x="1631504" y="5480427"/>
                <a:ext cx="9144000" cy="87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5B3BB9B0-6E5B-D144-ACD7-800EEFAEF2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1504" y="1600795"/>
                <a:ext cx="9144000" cy="3862302"/>
              </a:xfrm>
              <a:prstGeom prst="rect">
                <a:avLst/>
              </a:prstGeom>
            </p:spPr>
          </p:pic>
          <p:pic>
            <p:nvPicPr>
              <p:cNvPr id="9" name="Grafik 8">
                <a:extLst>
                  <a:ext uri="{FF2B5EF4-FFF2-40B4-BE49-F238E27FC236}">
                    <a16:creationId xmlns:a16="http://schemas.microsoft.com/office/drawing/2014/main" id="{91BFB849-345B-7B45-B337-1A5C452AA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1505" y="5480427"/>
                <a:ext cx="1440160" cy="864096"/>
              </a:xfrm>
              <a:prstGeom prst="rect">
                <a:avLst/>
              </a:prstGeom>
            </p:spPr>
          </p:pic>
          <p:pic>
            <p:nvPicPr>
              <p:cNvPr id="10" name="Grafik 9">
                <a:extLst>
                  <a:ext uri="{FF2B5EF4-FFF2-40B4-BE49-F238E27FC236}">
                    <a16:creationId xmlns:a16="http://schemas.microsoft.com/office/drawing/2014/main" id="{70960475-2C11-ED48-A97B-7D04A8C1EB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9736" y="5480427"/>
                <a:ext cx="1920950" cy="876781"/>
              </a:xfrm>
              <a:prstGeom prst="rect">
                <a:avLst/>
              </a:prstGeom>
            </p:spPr>
          </p:pic>
          <p:pic>
            <p:nvPicPr>
              <p:cNvPr id="11" name="Grafik 10">
                <a:extLst>
                  <a:ext uri="{FF2B5EF4-FFF2-40B4-BE49-F238E27FC236}">
                    <a16:creationId xmlns:a16="http://schemas.microsoft.com/office/drawing/2014/main" id="{EDC6DDDD-948B-B245-903E-80DF0690C2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8757" y="5463097"/>
                <a:ext cx="1967483" cy="894111"/>
              </a:xfrm>
              <a:prstGeom prst="rect">
                <a:avLst/>
              </a:prstGeom>
            </p:spPr>
          </p:pic>
        </p:grpSp>
        <p:pic>
          <p:nvPicPr>
            <p:cNvPr id="6" name="Grafik 5">
              <a:extLst>
                <a:ext uri="{FF2B5EF4-FFF2-40B4-BE49-F238E27FC236}">
                  <a16:creationId xmlns:a16="http://schemas.microsoft.com/office/drawing/2014/main" id="{2CFAC6F6-FB9E-254A-AC95-297B7697CD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88288" y="5742504"/>
              <a:ext cx="1954560" cy="335296"/>
            </a:xfrm>
            <a:prstGeom prst="rect">
              <a:avLst/>
            </a:prstGeom>
          </p:spPr>
        </p:pic>
      </p:grpSp>
      <p:sp>
        <p:nvSpPr>
          <p:cNvPr id="12" name="Rechteck 11">
            <a:extLst>
              <a:ext uri="{FF2B5EF4-FFF2-40B4-BE49-F238E27FC236}">
                <a16:creationId xmlns:a16="http://schemas.microsoft.com/office/drawing/2014/main" id="{83615934-FB7A-8B46-A846-8A775ABF81DB}"/>
              </a:ext>
            </a:extLst>
          </p:cNvPr>
          <p:cNvSpPr/>
          <p:nvPr/>
        </p:nvSpPr>
        <p:spPr>
          <a:xfrm>
            <a:off x="9699782" y="1417637"/>
            <a:ext cx="2160240" cy="495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B61994C5-F5ED-B04F-B6B6-18936FDE74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73346" y="1417637"/>
            <a:ext cx="1669554" cy="736445"/>
          </a:xfrm>
          <a:prstGeom prst="rect">
            <a:avLst/>
          </a:prstGeom>
        </p:spPr>
      </p:pic>
      <p:pic>
        <p:nvPicPr>
          <p:cNvPr id="14" name="Grafik 13">
            <a:extLst>
              <a:ext uri="{FF2B5EF4-FFF2-40B4-BE49-F238E27FC236}">
                <a16:creationId xmlns:a16="http://schemas.microsoft.com/office/drawing/2014/main" id="{54DFC06F-F3D9-0C4F-A385-CB4F99D4E3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flipH="1" flipV="1">
            <a:off x="9912424" y="2332514"/>
            <a:ext cx="1669554" cy="736446"/>
          </a:xfrm>
          <a:prstGeom prst="rect">
            <a:avLst/>
          </a:prstGeom>
        </p:spPr>
      </p:pic>
      <p:pic>
        <p:nvPicPr>
          <p:cNvPr id="15" name="Grafik 14">
            <a:extLst>
              <a:ext uri="{FF2B5EF4-FFF2-40B4-BE49-F238E27FC236}">
                <a16:creationId xmlns:a16="http://schemas.microsoft.com/office/drawing/2014/main" id="{8B28613F-0D11-EB47-9890-70D0A37054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73346" y="3144586"/>
            <a:ext cx="1836936" cy="749277"/>
          </a:xfrm>
          <a:prstGeom prst="rect">
            <a:avLst/>
          </a:prstGeom>
        </p:spPr>
      </p:pic>
      <p:pic>
        <p:nvPicPr>
          <p:cNvPr id="16" name="Grafik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73346" y="3881030"/>
            <a:ext cx="1836936" cy="859038"/>
          </a:xfrm>
          <a:prstGeom prst="rect">
            <a:avLst/>
          </a:prstGeom>
        </p:spPr>
      </p:pic>
      <p:pic>
        <p:nvPicPr>
          <p:cNvPr id="17" name="Grafik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21005" y="5019248"/>
            <a:ext cx="1725850" cy="457264"/>
          </a:xfrm>
          <a:prstGeom prst="rect">
            <a:avLst/>
          </a:prstGeom>
        </p:spPr>
      </p:pic>
      <p:pic>
        <p:nvPicPr>
          <p:cNvPr id="3" name="Grafik 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921005" y="5570113"/>
            <a:ext cx="1810003" cy="773922"/>
          </a:xfrm>
          <a:prstGeom prst="rect">
            <a:avLst/>
          </a:prstGeom>
        </p:spPr>
      </p:pic>
      <p:sp>
        <p:nvSpPr>
          <p:cNvPr id="19" name="Fußzeilenplatzhalter 17">
            <a:extLst>
              <a:ext uri="{FF2B5EF4-FFF2-40B4-BE49-F238E27FC236}">
                <a16:creationId xmlns:a16="http://schemas.microsoft.com/office/drawing/2014/main" id="{40B9E1A5-0320-3462-22FE-A27DF7877CD0}"/>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1155959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AATD und Geschlecht</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700" y="2060848"/>
            <a:ext cx="11496600" cy="3169408"/>
          </a:xfrm>
          <a:prstGeom prst="rect">
            <a:avLst/>
          </a:prstGeom>
        </p:spPr>
      </p:pic>
      <p:sp>
        <p:nvSpPr>
          <p:cNvPr id="4" name="Textfeld 3"/>
          <p:cNvSpPr txBox="1"/>
          <p:nvPr/>
        </p:nvSpPr>
        <p:spPr>
          <a:xfrm>
            <a:off x="4439816" y="5928023"/>
            <a:ext cx="3627660" cy="307777"/>
          </a:xfrm>
          <a:prstGeom prst="rect">
            <a:avLst/>
          </a:prstGeom>
          <a:noFill/>
        </p:spPr>
        <p:txBody>
          <a:bodyPr wrap="none" rtlCol="0">
            <a:spAutoFit/>
          </a:bodyPr>
          <a:lstStyle/>
          <a:p>
            <a:r>
              <a:rPr lang="de-DE" sz="1400" dirty="0"/>
              <a:t>Ersöz et al. </a:t>
            </a:r>
            <a:r>
              <a:rPr lang="de-DE" sz="1400" dirty="0" err="1"/>
              <a:t>Arch</a:t>
            </a:r>
            <a:r>
              <a:rPr lang="de-DE" sz="1400" dirty="0"/>
              <a:t> </a:t>
            </a:r>
            <a:r>
              <a:rPr lang="de-DE" sz="1400" dirty="0" err="1"/>
              <a:t>Bronconeumol</a:t>
            </a:r>
            <a:r>
              <a:rPr lang="de-DE" sz="1400" dirty="0"/>
              <a:t> 2024 et al. </a:t>
            </a:r>
          </a:p>
        </p:txBody>
      </p:sp>
      <p:sp>
        <p:nvSpPr>
          <p:cNvPr id="8" name="Fußzeilenplatzhalter 17">
            <a:extLst>
              <a:ext uri="{FF2B5EF4-FFF2-40B4-BE49-F238E27FC236}">
                <a16:creationId xmlns:a16="http://schemas.microsoft.com/office/drawing/2014/main" id="{4BC3AD48-1895-CC5F-0E6A-472AA3E7C8F8}"/>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334556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dirty="0"/>
              <a:t>Differences in PR results in a meta-analysis?</a:t>
            </a:r>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988840"/>
            <a:ext cx="12000656" cy="3439584"/>
          </a:xfrm>
          <a:prstGeom prst="rect">
            <a:avLst/>
          </a:prstGeom>
        </p:spPr>
      </p:pic>
      <p:sp>
        <p:nvSpPr>
          <p:cNvPr id="6" name="TextBox 5">
            <a:extLst>
              <a:ext uri="{FF2B5EF4-FFF2-40B4-BE49-F238E27FC236}">
                <a16:creationId xmlns:a16="http://schemas.microsoft.com/office/drawing/2014/main" id="{7A245076-4FAC-CF12-F272-350F23202613}"/>
              </a:ext>
            </a:extLst>
          </p:cNvPr>
          <p:cNvSpPr txBox="1"/>
          <p:nvPr/>
        </p:nvSpPr>
        <p:spPr>
          <a:xfrm>
            <a:off x="857250" y="6338503"/>
            <a:ext cx="9802091" cy="400110"/>
          </a:xfrm>
          <a:prstGeom prst="rect">
            <a:avLst/>
          </a:prstGeom>
          <a:noFill/>
        </p:spPr>
        <p:txBody>
          <a:bodyPr wrap="square" rtlCol="0">
            <a:spAutoFit/>
          </a:bodyPr>
          <a:lstStyle/>
          <a:p>
            <a:r>
              <a:rPr lang="en-GB" sz="1000" dirty="0">
                <a:latin typeface="Poppins Light" panose="00000400000000000000" pitchFamily="2" charset="0"/>
                <a:cs typeface="Poppins Light" panose="00000400000000000000" pitchFamily="2" charset="0"/>
              </a:rPr>
              <a:t>PR, pulmonary rehabilitation.</a:t>
            </a:r>
            <a:br>
              <a:rPr lang="en-GB" sz="1000" dirty="0">
                <a:latin typeface="Poppins Light" panose="00000400000000000000" pitchFamily="2" charset="0"/>
                <a:cs typeface="Poppins Light" panose="00000400000000000000" pitchFamily="2" charset="0"/>
              </a:rPr>
            </a:br>
            <a:r>
              <a:rPr lang="it-IT" sz="1000" dirty="0">
                <a:latin typeface="Poppins Light" panose="00000400000000000000" pitchFamily="2" charset="0"/>
                <a:cs typeface="Poppins Light" panose="00000400000000000000" pitchFamily="2" charset="0"/>
              </a:rPr>
              <a:t>Alwadani FA, et al., </a:t>
            </a:r>
            <a:r>
              <a:rPr lang="it-IT" sz="1000" i="1" dirty="0">
                <a:latin typeface="Poppins Light" panose="00000400000000000000" pitchFamily="2" charset="0"/>
                <a:cs typeface="Poppins Light" panose="00000400000000000000" pitchFamily="2" charset="0"/>
              </a:rPr>
              <a:t>Chronic Obstr Pulm Dis</a:t>
            </a:r>
            <a:r>
              <a:rPr lang="it-IT" sz="1000" dirty="0">
                <a:latin typeface="Poppins Light" panose="00000400000000000000" pitchFamily="2" charset="0"/>
                <a:cs typeface="Poppins Light" panose="00000400000000000000" pitchFamily="2" charset="0"/>
              </a:rPr>
              <a:t>. 2024;11(1):121–132. </a:t>
            </a:r>
          </a:p>
        </p:txBody>
      </p:sp>
      <p:sp>
        <p:nvSpPr>
          <p:cNvPr id="4" name="Fußzeilenplatzhalter 17">
            <a:extLst>
              <a:ext uri="{FF2B5EF4-FFF2-40B4-BE49-F238E27FC236}">
                <a16:creationId xmlns:a16="http://schemas.microsoft.com/office/drawing/2014/main" id="{0BAB803C-A8A7-BE9C-3355-6B74A14BF012}"/>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18454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Rehab high-intensity training</a:t>
            </a: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1744" y="1723081"/>
            <a:ext cx="5764144" cy="5011093"/>
          </a:xfrm>
          <a:prstGeom prst="rect">
            <a:avLst/>
          </a:prstGeom>
        </p:spPr>
      </p:pic>
      <p:sp>
        <p:nvSpPr>
          <p:cNvPr id="6" name="TextBox 5">
            <a:extLst>
              <a:ext uri="{FF2B5EF4-FFF2-40B4-BE49-F238E27FC236}">
                <a16:creationId xmlns:a16="http://schemas.microsoft.com/office/drawing/2014/main" id="{82DF6D89-35CE-D6B7-124F-7A445C3601ED}"/>
              </a:ext>
            </a:extLst>
          </p:cNvPr>
          <p:cNvSpPr txBox="1"/>
          <p:nvPr/>
        </p:nvSpPr>
        <p:spPr>
          <a:xfrm>
            <a:off x="857251" y="6338503"/>
            <a:ext cx="8587000" cy="400110"/>
          </a:xfrm>
          <a:prstGeom prst="rect">
            <a:avLst/>
          </a:prstGeom>
          <a:noFill/>
        </p:spPr>
        <p:txBody>
          <a:bodyPr wrap="square" rtlCol="0">
            <a:spAutoFit/>
          </a:bodyPr>
          <a:lstStyle/>
          <a:p>
            <a:r>
              <a:rPr lang="en-GB" sz="1000" dirty="0">
                <a:latin typeface="Poppins Light" panose="00000400000000000000" pitchFamily="2" charset="0"/>
                <a:cs typeface="Poppins Light" panose="00000400000000000000" pitchFamily="2" charset="0"/>
              </a:rPr>
              <a:t>PWR, peak work rate.</a:t>
            </a:r>
            <a:br>
              <a:rPr lang="en-GB" sz="1000" dirty="0">
                <a:latin typeface="Poppins Light" panose="00000400000000000000" pitchFamily="2" charset="0"/>
                <a:cs typeface="Poppins Light" panose="00000400000000000000" pitchFamily="2" charset="0"/>
              </a:rPr>
            </a:br>
            <a:r>
              <a:rPr lang="da-DK" sz="1000" dirty="0">
                <a:latin typeface="Poppins Light" panose="00000400000000000000" pitchFamily="2" charset="0"/>
                <a:cs typeface="Poppins Light" panose="00000400000000000000" pitchFamily="2" charset="0"/>
              </a:rPr>
              <a:t>Jarosch I, et al., Respiration. 2014; In press. </a:t>
            </a:r>
            <a:endParaRPr lang="it-IT" sz="1000" dirty="0">
              <a:latin typeface="Poppins Light" panose="00000400000000000000" pitchFamily="2" charset="0"/>
              <a:cs typeface="Poppins Light" panose="00000400000000000000" pitchFamily="2" charset="0"/>
            </a:endParaRPr>
          </a:p>
        </p:txBody>
      </p:sp>
      <p:sp>
        <p:nvSpPr>
          <p:cNvPr id="4" name="Fußzeilenplatzhalter 17">
            <a:extLst>
              <a:ext uri="{FF2B5EF4-FFF2-40B4-BE49-F238E27FC236}">
                <a16:creationId xmlns:a16="http://schemas.microsoft.com/office/drawing/2014/main" id="{2C60FB1A-1D52-8520-EFA0-A7B5811FEE25}"/>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123342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dirty="0"/>
              <a:t>High-intensity vs. moderate-intensity</a:t>
            </a:r>
          </a:p>
        </p:txBody>
      </p:sp>
      <p:pic>
        <p:nvPicPr>
          <p:cNvPr id="3" name="Grafik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9237" y="1989138"/>
            <a:ext cx="8245528" cy="3406766"/>
          </a:xfrm>
          <a:prstGeom prst="rect">
            <a:avLst/>
          </a:prstGeom>
        </p:spPr>
      </p:pic>
      <p:sp>
        <p:nvSpPr>
          <p:cNvPr id="4" name="Pfeil nach rechts 3"/>
          <p:cNvSpPr/>
          <p:nvPr/>
        </p:nvSpPr>
        <p:spPr>
          <a:xfrm>
            <a:off x="2581325" y="3213274"/>
            <a:ext cx="504056" cy="216024"/>
          </a:xfrm>
          <a:prstGeom prst="rightArrow">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44FD7E55-B9F9-A648-8A4C-5983CC6CBA33}"/>
              </a:ext>
            </a:extLst>
          </p:cNvPr>
          <p:cNvSpPr txBox="1"/>
          <p:nvPr/>
        </p:nvSpPr>
        <p:spPr>
          <a:xfrm>
            <a:off x="857251" y="6338503"/>
            <a:ext cx="8587000" cy="400110"/>
          </a:xfrm>
          <a:prstGeom prst="rect">
            <a:avLst/>
          </a:prstGeom>
          <a:noFill/>
        </p:spPr>
        <p:txBody>
          <a:bodyPr wrap="square" rtlCol="0">
            <a:spAutoFit/>
          </a:bodyPr>
          <a:lstStyle/>
          <a:p>
            <a:r>
              <a:rPr lang="en-GB" sz="1000" dirty="0">
                <a:latin typeface="Poppins Light" panose="00000400000000000000" pitchFamily="2" charset="0"/>
                <a:cs typeface="Poppins Light" panose="00000400000000000000" pitchFamily="2" charset="0"/>
              </a:rPr>
              <a:t>HIT, high-intensity training; MIT, moderate-intensity training; PWR, peak work rate.</a:t>
            </a:r>
            <a:br>
              <a:rPr lang="en-GB" sz="1000" dirty="0">
                <a:latin typeface="Poppins Light" panose="00000400000000000000" pitchFamily="2" charset="0"/>
                <a:cs typeface="Poppins Light" panose="00000400000000000000" pitchFamily="2" charset="0"/>
              </a:rPr>
            </a:br>
            <a:r>
              <a:rPr lang="da-DK" sz="1000" dirty="0">
                <a:latin typeface="Poppins Light" panose="00000400000000000000" pitchFamily="2" charset="0"/>
                <a:cs typeface="Poppins Light" panose="00000400000000000000" pitchFamily="2" charset="0"/>
              </a:rPr>
              <a:t>Jarosch I, et al., Respiration. 2014; In press. </a:t>
            </a:r>
            <a:endParaRPr lang="it-IT" sz="1000" dirty="0">
              <a:latin typeface="Poppins Light" panose="00000400000000000000" pitchFamily="2" charset="0"/>
              <a:cs typeface="Poppins Light" panose="00000400000000000000" pitchFamily="2" charset="0"/>
            </a:endParaRPr>
          </a:p>
        </p:txBody>
      </p:sp>
      <p:sp>
        <p:nvSpPr>
          <p:cNvPr id="5" name="Fußzeilenplatzhalter 17">
            <a:extLst>
              <a:ext uri="{FF2B5EF4-FFF2-40B4-BE49-F238E27FC236}">
                <a16:creationId xmlns:a16="http://schemas.microsoft.com/office/drawing/2014/main" id="{5E8DB0E8-7261-0074-5DEF-E40000E46175}"/>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51443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5480" y="632937"/>
            <a:ext cx="8576567" cy="908993"/>
          </a:xfrm>
        </p:spPr>
        <p:txBody>
          <a:bodyPr>
            <a:noAutofit/>
          </a:bodyPr>
          <a:lstStyle/>
          <a:p>
            <a:r>
              <a:rPr lang="en-GB" sz="3200" dirty="0"/>
              <a:t>No between-group differences in exercise capacity</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5640" y="1665049"/>
            <a:ext cx="6480865" cy="4405027"/>
          </a:xfrm>
          <a:prstGeom prst="rect">
            <a:avLst/>
          </a:prstGeom>
        </p:spPr>
      </p:pic>
      <p:sp>
        <p:nvSpPr>
          <p:cNvPr id="5" name="Geschweifte Klammer rechts 4"/>
          <p:cNvSpPr/>
          <p:nvPr/>
        </p:nvSpPr>
        <p:spPr>
          <a:xfrm>
            <a:off x="9409522" y="2780928"/>
            <a:ext cx="582525" cy="3248397"/>
          </a:xfrm>
          <a:prstGeom prst="rightBrace">
            <a:avLst/>
          </a:prstGeom>
          <a:ln w="19050">
            <a:solidFill>
              <a:srgbClr val="0079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Gefaltete Ecke 5"/>
          <p:cNvSpPr/>
          <p:nvPr/>
        </p:nvSpPr>
        <p:spPr>
          <a:xfrm>
            <a:off x="10197779" y="3866381"/>
            <a:ext cx="1632567" cy="1019174"/>
          </a:xfrm>
          <a:prstGeom prst="foldedCorner">
            <a:avLst/>
          </a:prstGeom>
          <a:solidFill>
            <a:srgbClr val="0079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Poppins Light" panose="00000400000000000000" pitchFamily="2" charset="0"/>
                <a:cs typeface="Poppins Light" panose="00000400000000000000" pitchFamily="2" charset="0"/>
              </a:rPr>
              <a:t>No between- group differences!</a:t>
            </a:r>
          </a:p>
        </p:txBody>
      </p:sp>
      <p:sp>
        <p:nvSpPr>
          <p:cNvPr id="10" name="TextBox 9">
            <a:extLst>
              <a:ext uri="{FF2B5EF4-FFF2-40B4-BE49-F238E27FC236}">
                <a16:creationId xmlns:a16="http://schemas.microsoft.com/office/drawing/2014/main" id="{5964B5F1-E6B6-720A-47DC-855D5918931A}"/>
              </a:ext>
            </a:extLst>
          </p:cNvPr>
          <p:cNvSpPr txBox="1"/>
          <p:nvPr/>
        </p:nvSpPr>
        <p:spPr>
          <a:xfrm>
            <a:off x="839416" y="6225063"/>
            <a:ext cx="9696449" cy="553998"/>
          </a:xfrm>
          <a:prstGeom prst="rect">
            <a:avLst/>
          </a:prstGeom>
          <a:noFill/>
        </p:spPr>
        <p:txBody>
          <a:bodyPr wrap="square" rtlCol="0">
            <a:spAutoFit/>
          </a:bodyPr>
          <a:lstStyle/>
          <a:p>
            <a:r>
              <a:rPr lang="en-GB" sz="1000" dirty="0">
                <a:latin typeface="Poppins Light" panose="00000400000000000000" pitchFamily="2" charset="0"/>
                <a:cs typeface="Poppins Light" panose="00000400000000000000" pitchFamily="2" charset="0"/>
              </a:rPr>
              <a:t>6MWD, 6-minute walking distance; ESWT, endurance shuttle walk test; HIT, high-intensity training; MIT, moderate-intensity training; ns, non-significant; STST, sit-to-stand test.</a:t>
            </a:r>
            <a:br>
              <a:rPr lang="en-GB" sz="1000" dirty="0">
                <a:latin typeface="Poppins Light" panose="00000400000000000000" pitchFamily="2" charset="0"/>
                <a:cs typeface="Poppins Light" panose="00000400000000000000" pitchFamily="2" charset="0"/>
              </a:rPr>
            </a:br>
            <a:r>
              <a:rPr lang="da-DK" sz="1000" dirty="0">
                <a:latin typeface="Poppins Light" panose="00000400000000000000" pitchFamily="2" charset="0"/>
                <a:cs typeface="Poppins Light" panose="00000400000000000000" pitchFamily="2" charset="0"/>
              </a:rPr>
              <a:t>Jarosch I, et al., Respiration. 2014; In press. </a:t>
            </a:r>
            <a:endParaRPr lang="it-IT" sz="1000" dirty="0">
              <a:latin typeface="Poppins Light" panose="00000400000000000000" pitchFamily="2" charset="0"/>
              <a:cs typeface="Poppins Light" panose="00000400000000000000" pitchFamily="2" charset="0"/>
            </a:endParaRPr>
          </a:p>
        </p:txBody>
      </p:sp>
      <p:sp>
        <p:nvSpPr>
          <p:cNvPr id="4" name="Fußzeilenplatzhalter 17">
            <a:extLst>
              <a:ext uri="{FF2B5EF4-FFF2-40B4-BE49-F238E27FC236}">
                <a16:creationId xmlns:a16="http://schemas.microsoft.com/office/drawing/2014/main" id="{415C4403-71D6-425C-C6D3-39D718D2C58F}"/>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325299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C17BB-2116-618D-4CAD-7615726E8323}"/>
              </a:ext>
            </a:extLst>
          </p:cNvPr>
          <p:cNvSpPr>
            <a:spLocks noGrp="1"/>
          </p:cNvSpPr>
          <p:nvPr>
            <p:ph type="title"/>
          </p:nvPr>
        </p:nvSpPr>
        <p:spPr>
          <a:xfrm>
            <a:off x="1559496" y="661949"/>
            <a:ext cx="8533349" cy="792088"/>
          </a:xfrm>
        </p:spPr>
        <p:txBody>
          <a:bodyPr>
            <a:noAutofit/>
          </a:bodyPr>
          <a:lstStyle/>
          <a:p>
            <a:pPr algn="l" fontAlgn="t"/>
            <a:r>
              <a:rPr lang="de-DE" sz="2400" kern="100" dirty="0">
                <a:solidFill>
                  <a:srgbClr val="0069B4"/>
                </a:solidFill>
              </a:rPr>
              <a:t>Liver / </a:t>
            </a:r>
            <a:r>
              <a:rPr lang="de-DE" sz="2400" kern="100" dirty="0">
                <a:solidFill>
                  <a:srgbClr val="0069B4"/>
                </a:solidFill>
                <a:hlinkClick r:id="rId2">
                  <a:extLst>
                    <a:ext uri="{A12FA001-AC4F-418D-AE19-62706E023703}">
                      <ahyp:hlinkClr xmlns:ahyp="http://schemas.microsoft.com/office/drawing/2018/hyperlinkcolor" val="tx"/>
                    </a:ext>
                  </a:extLst>
                </a:hlinkClick>
              </a:rPr>
              <a:t>Longitudinal evaluation of individuals with severe alpha-1 antitrypsin deficiency (Pi*ZZ </a:t>
            </a:r>
            <a:r>
              <a:rPr lang="de-DE" sz="2400" kern="100" dirty="0" err="1">
                <a:solidFill>
                  <a:srgbClr val="0069B4"/>
                </a:solidFill>
                <a:hlinkClick r:id="rId2">
                  <a:extLst>
                    <a:ext uri="{A12FA001-AC4F-418D-AE19-62706E023703}">
                      <ahyp:hlinkClr xmlns:ahyp="http://schemas.microsoft.com/office/drawing/2018/hyperlinkcolor" val="tx"/>
                    </a:ext>
                  </a:extLst>
                </a:hlinkClick>
              </a:rPr>
              <a:t>genotype</a:t>
            </a:r>
            <a:r>
              <a:rPr lang="de-DE" sz="2400" kern="100" dirty="0">
                <a:solidFill>
                  <a:srgbClr val="0069B4"/>
                </a:solidFill>
                <a:hlinkClick r:id="rId2">
                  <a:extLst>
                    <a:ext uri="{A12FA001-AC4F-418D-AE19-62706E023703}">
                      <ahyp:hlinkClr xmlns:ahyp="http://schemas.microsoft.com/office/drawing/2018/hyperlinkcolor" val="tx"/>
                    </a:ext>
                  </a:extLst>
                </a:hlinkClick>
              </a:rPr>
              <a:t>).</a:t>
            </a:r>
            <a:endParaRPr lang="de-DE" sz="2400" dirty="0">
              <a:latin typeface="+mn-lt"/>
            </a:endParaRPr>
          </a:p>
        </p:txBody>
      </p:sp>
      <p:pic>
        <p:nvPicPr>
          <p:cNvPr id="3" name="Grafik 2">
            <a:extLst>
              <a:ext uri="{FF2B5EF4-FFF2-40B4-BE49-F238E27FC236}">
                <a16:creationId xmlns:a16="http://schemas.microsoft.com/office/drawing/2014/main" id="{3D101697-3B26-7D4F-2801-F091184FF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384" y="2024531"/>
            <a:ext cx="11381956" cy="3775476"/>
          </a:xfrm>
          <a:prstGeom prst="rect">
            <a:avLst/>
          </a:prstGeom>
        </p:spPr>
      </p:pic>
      <p:sp>
        <p:nvSpPr>
          <p:cNvPr id="4" name="Textfeld 3">
            <a:extLst>
              <a:ext uri="{FF2B5EF4-FFF2-40B4-BE49-F238E27FC236}">
                <a16:creationId xmlns:a16="http://schemas.microsoft.com/office/drawing/2014/main" id="{487AFE02-83B4-5A57-367A-462B47043CDD}"/>
              </a:ext>
            </a:extLst>
          </p:cNvPr>
          <p:cNvSpPr txBox="1"/>
          <p:nvPr/>
        </p:nvSpPr>
        <p:spPr>
          <a:xfrm>
            <a:off x="4118535" y="5909127"/>
            <a:ext cx="3954929" cy="369332"/>
          </a:xfrm>
          <a:prstGeom prst="rect">
            <a:avLst/>
          </a:prstGeom>
          <a:noFill/>
        </p:spPr>
        <p:txBody>
          <a:bodyPr wrap="none" rtlCol="0">
            <a:spAutoFit/>
          </a:bodyPr>
          <a:lstStyle/>
          <a:p>
            <a:r>
              <a:rPr lang="de-DE" dirty="0"/>
              <a:t>Fromme et al </a:t>
            </a:r>
            <a:r>
              <a:rPr lang="de-DE" dirty="0" err="1"/>
              <a:t>Gastroenterology</a:t>
            </a:r>
            <a:r>
              <a:rPr lang="de-DE" dirty="0"/>
              <a:t> 2024</a:t>
            </a:r>
          </a:p>
        </p:txBody>
      </p:sp>
      <p:sp>
        <p:nvSpPr>
          <p:cNvPr id="6" name="Fußzeilenplatzhalter 17">
            <a:extLst>
              <a:ext uri="{FF2B5EF4-FFF2-40B4-BE49-F238E27FC236}">
                <a16:creationId xmlns:a16="http://schemas.microsoft.com/office/drawing/2014/main" id="{938CD1E9-5DC8-B3E5-97A1-7B89B382FE01}"/>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62550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4D74C-959B-7E4D-02A3-2D001717A5F4}"/>
              </a:ext>
            </a:extLst>
          </p:cNvPr>
          <p:cNvSpPr>
            <a:spLocks noGrp="1"/>
          </p:cNvSpPr>
          <p:nvPr>
            <p:ph type="title"/>
          </p:nvPr>
        </p:nvSpPr>
        <p:spPr>
          <a:xfrm>
            <a:off x="1487488" y="721414"/>
            <a:ext cx="8521399" cy="908993"/>
          </a:xfrm>
        </p:spPr>
        <p:txBody>
          <a:bodyPr>
            <a:normAutofit fontScale="90000"/>
          </a:bodyPr>
          <a:lstStyle/>
          <a:p>
            <a:r>
              <a:rPr lang="de-DE" sz="2700" i="0" dirty="0" err="1">
                <a:solidFill>
                  <a:srgbClr val="0069B4"/>
                </a:solidFill>
                <a:effectLst/>
              </a:rPr>
              <a:t>Physical</a:t>
            </a:r>
            <a:r>
              <a:rPr lang="de-DE" sz="2700" i="0" dirty="0">
                <a:solidFill>
                  <a:srgbClr val="0069B4"/>
                </a:solidFill>
                <a:effectLst/>
              </a:rPr>
              <a:t> and mental </a:t>
            </a:r>
            <a:r>
              <a:rPr lang="de-DE" sz="2700" i="0" dirty="0" err="1">
                <a:solidFill>
                  <a:srgbClr val="0069B4"/>
                </a:solidFill>
                <a:effectLst/>
              </a:rPr>
              <a:t>health</a:t>
            </a:r>
            <a:r>
              <a:rPr lang="de-DE" sz="2700" i="0" dirty="0">
                <a:solidFill>
                  <a:srgbClr val="0069B4"/>
                </a:solidFill>
                <a:effectLst/>
              </a:rPr>
              <a:t> </a:t>
            </a:r>
            <a:r>
              <a:rPr lang="de-DE" sz="2700" i="0" dirty="0" err="1">
                <a:solidFill>
                  <a:srgbClr val="0069B4"/>
                </a:solidFill>
                <a:effectLst/>
              </a:rPr>
              <a:t>trajectories</a:t>
            </a:r>
            <a:r>
              <a:rPr lang="de-DE" sz="2700" i="0" dirty="0">
                <a:solidFill>
                  <a:srgbClr val="0069B4"/>
                </a:solidFill>
                <a:effectLst/>
              </a:rPr>
              <a:t>: A longitudinal SF-36 </a:t>
            </a:r>
            <a:r>
              <a:rPr lang="de-DE" sz="2700" i="0" dirty="0" err="1">
                <a:solidFill>
                  <a:srgbClr val="0069B4"/>
                </a:solidFill>
                <a:effectLst/>
              </a:rPr>
              <a:t>analysis</a:t>
            </a:r>
            <a:r>
              <a:rPr lang="de-DE" sz="2700" i="0" dirty="0">
                <a:solidFill>
                  <a:srgbClr val="0069B4"/>
                </a:solidFill>
                <a:effectLst/>
              </a:rPr>
              <a:t> in Alpha-1 </a:t>
            </a:r>
            <a:r>
              <a:rPr lang="de-DE" sz="2700" i="0" dirty="0" err="1">
                <a:solidFill>
                  <a:srgbClr val="0069B4"/>
                </a:solidFill>
                <a:effectLst/>
              </a:rPr>
              <a:t>antitrypsin</a:t>
            </a:r>
            <a:r>
              <a:rPr lang="de-DE" sz="2700" i="0" dirty="0">
                <a:solidFill>
                  <a:srgbClr val="0069B4"/>
                </a:solidFill>
                <a:effectLst/>
              </a:rPr>
              <a:t> </a:t>
            </a:r>
            <a:r>
              <a:rPr lang="de-DE" sz="2700" i="0" dirty="0" err="1">
                <a:solidFill>
                  <a:srgbClr val="0069B4"/>
                </a:solidFill>
                <a:effectLst/>
              </a:rPr>
              <a:t>deficiency-associated</a:t>
            </a:r>
            <a:r>
              <a:rPr lang="de-DE" sz="2700" i="0" dirty="0">
                <a:solidFill>
                  <a:srgbClr val="0069B4"/>
                </a:solidFill>
                <a:effectLst/>
              </a:rPr>
              <a:t> COPD</a:t>
            </a:r>
            <a:br>
              <a:rPr lang="de-DE" b="1" i="0" dirty="0">
                <a:solidFill>
                  <a:srgbClr val="212121"/>
                </a:solidFill>
                <a:effectLst/>
              </a:rPr>
            </a:br>
            <a:endParaRPr lang="de-DE" dirty="0"/>
          </a:p>
        </p:txBody>
      </p:sp>
      <p:sp>
        <p:nvSpPr>
          <p:cNvPr id="3" name="Textfeld 2">
            <a:extLst>
              <a:ext uri="{FF2B5EF4-FFF2-40B4-BE49-F238E27FC236}">
                <a16:creationId xmlns:a16="http://schemas.microsoft.com/office/drawing/2014/main" id="{3050C7BF-A03F-2D40-8A3B-84F6AF5B9099}"/>
              </a:ext>
            </a:extLst>
          </p:cNvPr>
          <p:cNvSpPr txBox="1"/>
          <p:nvPr/>
        </p:nvSpPr>
        <p:spPr>
          <a:xfrm>
            <a:off x="1058062" y="5866495"/>
            <a:ext cx="3741794" cy="861774"/>
          </a:xfrm>
          <a:prstGeom prst="rect">
            <a:avLst/>
          </a:prstGeom>
          <a:noFill/>
        </p:spPr>
        <p:txBody>
          <a:bodyPr wrap="square" rtlCol="0">
            <a:spAutoFit/>
          </a:bodyPr>
          <a:lstStyle/>
          <a:p>
            <a:pPr algn="l"/>
            <a:r>
              <a:rPr lang="de-DE" sz="1600" dirty="0" err="1">
                <a:latin typeface="+mn-lt"/>
              </a:rPr>
              <a:t>Chioate</a:t>
            </a:r>
            <a:r>
              <a:rPr lang="de-DE" sz="1600" dirty="0">
                <a:latin typeface="+mn-lt"/>
              </a:rPr>
              <a:t> et al </a:t>
            </a:r>
            <a:r>
              <a:rPr lang="de-DE" sz="1600" b="0" i="0" dirty="0" err="1">
                <a:effectLst/>
                <a:latin typeface="+mn-lt"/>
              </a:rPr>
              <a:t>Respir</a:t>
            </a:r>
            <a:r>
              <a:rPr lang="de-DE" sz="1600" b="0" i="0" dirty="0">
                <a:effectLst/>
                <a:latin typeface="+mn-lt"/>
              </a:rPr>
              <a:t> </a:t>
            </a:r>
            <a:r>
              <a:rPr lang="de-DE" sz="1600" b="0" i="0" dirty="0" err="1">
                <a:effectLst/>
                <a:latin typeface="+mn-lt"/>
              </a:rPr>
              <a:t>Med</a:t>
            </a:r>
            <a:endParaRPr lang="de-DE" sz="1600" b="0" i="0" cap="small" dirty="0">
              <a:effectLst/>
              <a:latin typeface="+mn-lt"/>
            </a:endParaRPr>
          </a:p>
          <a:p>
            <a:pPr algn="l"/>
            <a:r>
              <a:rPr lang="de-DE" sz="1600" b="0" i="0" dirty="0">
                <a:effectLst/>
                <a:latin typeface="+mn-lt"/>
              </a:rPr>
              <a:t>. 2024 </a:t>
            </a:r>
            <a:r>
              <a:rPr lang="de-DE" sz="1600" b="0" i="0" dirty="0" err="1">
                <a:effectLst/>
                <a:latin typeface="+mn-lt"/>
              </a:rPr>
              <a:t>Oct</a:t>
            </a:r>
            <a:r>
              <a:rPr lang="de-DE" sz="1600" b="0" i="0" dirty="0">
                <a:effectLst/>
                <a:latin typeface="+mn-lt"/>
              </a:rPr>
              <a:t> 14:234:107838.</a:t>
            </a:r>
          </a:p>
          <a:p>
            <a:r>
              <a:rPr lang="de-DE" b="0" i="0" dirty="0">
                <a:solidFill>
                  <a:srgbClr val="212121"/>
                </a:solidFill>
                <a:effectLst/>
                <a:latin typeface="system-ui"/>
              </a:rPr>
              <a:t> </a:t>
            </a:r>
            <a:endParaRPr lang="de-DE" dirty="0"/>
          </a:p>
        </p:txBody>
      </p:sp>
      <p:pic>
        <p:nvPicPr>
          <p:cNvPr id="4" name="Grafik 3">
            <a:extLst>
              <a:ext uri="{FF2B5EF4-FFF2-40B4-BE49-F238E27FC236}">
                <a16:creationId xmlns:a16="http://schemas.microsoft.com/office/drawing/2014/main" id="{448F1BB1-D219-2BEA-B58E-96FFF513F6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408" y="1748201"/>
            <a:ext cx="6946900" cy="4000500"/>
          </a:xfrm>
          <a:prstGeom prst="rect">
            <a:avLst/>
          </a:prstGeom>
        </p:spPr>
      </p:pic>
      <p:pic>
        <p:nvPicPr>
          <p:cNvPr id="5" name="Grafik 4">
            <a:extLst>
              <a:ext uri="{FF2B5EF4-FFF2-40B4-BE49-F238E27FC236}">
                <a16:creationId xmlns:a16="http://schemas.microsoft.com/office/drawing/2014/main" id="{574519EF-4AAB-3800-FE79-0384A067E4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2437" y="3734469"/>
            <a:ext cx="4152900" cy="2044700"/>
          </a:xfrm>
          <a:prstGeom prst="rect">
            <a:avLst/>
          </a:prstGeom>
        </p:spPr>
      </p:pic>
      <p:sp>
        <p:nvSpPr>
          <p:cNvPr id="7" name="Fußzeilenplatzhalter 17">
            <a:extLst>
              <a:ext uri="{FF2B5EF4-FFF2-40B4-BE49-F238E27FC236}">
                <a16:creationId xmlns:a16="http://schemas.microsoft.com/office/drawing/2014/main" id="{76178525-22D6-160D-352A-12575942886A}"/>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22331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4D74C-959B-7E4D-02A3-2D001717A5F4}"/>
              </a:ext>
            </a:extLst>
          </p:cNvPr>
          <p:cNvSpPr>
            <a:spLocks noGrp="1"/>
          </p:cNvSpPr>
          <p:nvPr>
            <p:ph type="title"/>
          </p:nvPr>
        </p:nvSpPr>
        <p:spPr>
          <a:xfrm>
            <a:off x="1775520" y="717107"/>
            <a:ext cx="8137709" cy="908993"/>
          </a:xfrm>
        </p:spPr>
        <p:txBody>
          <a:bodyPr>
            <a:normAutofit fontScale="90000"/>
          </a:bodyPr>
          <a:lstStyle/>
          <a:p>
            <a:r>
              <a:rPr lang="de-DE" sz="2700" i="0" dirty="0" err="1">
                <a:solidFill>
                  <a:srgbClr val="0069B4"/>
                </a:solidFill>
                <a:effectLst/>
                <a:latin typeface="+mn-lt"/>
              </a:rPr>
              <a:t>Physical</a:t>
            </a:r>
            <a:r>
              <a:rPr lang="de-DE" sz="2700" i="0" dirty="0">
                <a:solidFill>
                  <a:srgbClr val="0069B4"/>
                </a:solidFill>
                <a:effectLst/>
                <a:latin typeface="+mn-lt"/>
              </a:rPr>
              <a:t> and mental </a:t>
            </a:r>
            <a:r>
              <a:rPr lang="de-DE" sz="2700" i="0" dirty="0" err="1">
                <a:solidFill>
                  <a:srgbClr val="0069B4"/>
                </a:solidFill>
                <a:effectLst/>
                <a:latin typeface="+mn-lt"/>
              </a:rPr>
              <a:t>health</a:t>
            </a:r>
            <a:r>
              <a:rPr lang="de-DE" sz="2700" i="0" dirty="0">
                <a:solidFill>
                  <a:srgbClr val="0069B4"/>
                </a:solidFill>
                <a:effectLst/>
                <a:latin typeface="+mn-lt"/>
              </a:rPr>
              <a:t> </a:t>
            </a:r>
            <a:r>
              <a:rPr lang="de-DE" sz="2700" i="0" dirty="0" err="1">
                <a:solidFill>
                  <a:srgbClr val="0069B4"/>
                </a:solidFill>
                <a:effectLst/>
                <a:latin typeface="+mn-lt"/>
              </a:rPr>
              <a:t>trajectories</a:t>
            </a:r>
            <a:r>
              <a:rPr lang="de-DE" sz="2700" i="0" dirty="0">
                <a:solidFill>
                  <a:srgbClr val="0069B4"/>
                </a:solidFill>
                <a:effectLst/>
                <a:latin typeface="+mn-lt"/>
              </a:rPr>
              <a:t>: A longitudinal SF-36 </a:t>
            </a:r>
            <a:r>
              <a:rPr lang="de-DE" sz="2700" i="0" dirty="0" err="1">
                <a:solidFill>
                  <a:srgbClr val="0069B4"/>
                </a:solidFill>
                <a:effectLst/>
                <a:latin typeface="+mn-lt"/>
              </a:rPr>
              <a:t>analysis</a:t>
            </a:r>
            <a:r>
              <a:rPr lang="de-DE" sz="2700" i="0" dirty="0">
                <a:solidFill>
                  <a:srgbClr val="0069B4"/>
                </a:solidFill>
                <a:effectLst/>
                <a:latin typeface="+mn-lt"/>
              </a:rPr>
              <a:t> in Alpha-1 </a:t>
            </a:r>
            <a:r>
              <a:rPr lang="de-DE" sz="2700" i="0" dirty="0" err="1">
                <a:solidFill>
                  <a:srgbClr val="0069B4"/>
                </a:solidFill>
                <a:effectLst/>
                <a:latin typeface="+mn-lt"/>
              </a:rPr>
              <a:t>antitrypsin</a:t>
            </a:r>
            <a:r>
              <a:rPr lang="de-DE" sz="2700" i="0" dirty="0">
                <a:solidFill>
                  <a:srgbClr val="0069B4"/>
                </a:solidFill>
                <a:effectLst/>
                <a:latin typeface="+mn-lt"/>
              </a:rPr>
              <a:t> </a:t>
            </a:r>
            <a:r>
              <a:rPr lang="de-DE" sz="2700" i="0" dirty="0" err="1">
                <a:solidFill>
                  <a:srgbClr val="0069B4"/>
                </a:solidFill>
                <a:effectLst/>
                <a:latin typeface="+mn-lt"/>
              </a:rPr>
              <a:t>deficiency-associated</a:t>
            </a:r>
            <a:r>
              <a:rPr lang="de-DE" sz="2700" i="0" dirty="0">
                <a:solidFill>
                  <a:srgbClr val="0069B4"/>
                </a:solidFill>
                <a:effectLst/>
                <a:latin typeface="+mn-lt"/>
              </a:rPr>
              <a:t> COPD</a:t>
            </a:r>
            <a:br>
              <a:rPr lang="de-DE" b="1" i="0" dirty="0">
                <a:solidFill>
                  <a:srgbClr val="212121"/>
                </a:solidFill>
                <a:effectLst/>
                <a:latin typeface="Merriweather" pitchFamily="2" charset="77"/>
              </a:rPr>
            </a:br>
            <a:endParaRPr lang="de-DE" dirty="0"/>
          </a:p>
        </p:txBody>
      </p:sp>
      <p:sp>
        <p:nvSpPr>
          <p:cNvPr id="3" name="Textfeld 2">
            <a:extLst>
              <a:ext uri="{FF2B5EF4-FFF2-40B4-BE49-F238E27FC236}">
                <a16:creationId xmlns:a16="http://schemas.microsoft.com/office/drawing/2014/main" id="{3050C7BF-A03F-2D40-8A3B-84F6AF5B9099}"/>
              </a:ext>
            </a:extLst>
          </p:cNvPr>
          <p:cNvSpPr txBox="1"/>
          <p:nvPr/>
        </p:nvSpPr>
        <p:spPr>
          <a:xfrm>
            <a:off x="407368" y="5877700"/>
            <a:ext cx="5184576" cy="861774"/>
          </a:xfrm>
          <a:prstGeom prst="rect">
            <a:avLst/>
          </a:prstGeom>
          <a:noFill/>
        </p:spPr>
        <p:txBody>
          <a:bodyPr wrap="square" rtlCol="0">
            <a:spAutoFit/>
          </a:bodyPr>
          <a:lstStyle/>
          <a:p>
            <a:pPr algn="l"/>
            <a:r>
              <a:rPr lang="de-DE" sz="1600" dirty="0" err="1">
                <a:latin typeface="+mn-lt"/>
              </a:rPr>
              <a:t>Chioate</a:t>
            </a:r>
            <a:r>
              <a:rPr lang="de-DE" sz="1600" dirty="0">
                <a:latin typeface="+mn-lt"/>
              </a:rPr>
              <a:t> et al </a:t>
            </a:r>
            <a:r>
              <a:rPr lang="de-DE" sz="1600" b="0" i="0" dirty="0" err="1">
                <a:effectLst/>
                <a:latin typeface="+mn-lt"/>
              </a:rPr>
              <a:t>Respir</a:t>
            </a:r>
            <a:r>
              <a:rPr lang="de-DE" sz="1600" b="0" i="0" dirty="0">
                <a:effectLst/>
                <a:latin typeface="+mn-lt"/>
              </a:rPr>
              <a:t> </a:t>
            </a:r>
            <a:r>
              <a:rPr lang="de-DE" sz="1600" b="0" i="0" dirty="0" err="1">
                <a:effectLst/>
                <a:latin typeface="+mn-lt"/>
              </a:rPr>
              <a:t>Med</a:t>
            </a:r>
            <a:endParaRPr lang="de-DE" sz="1600" b="0" i="0" cap="small" dirty="0">
              <a:effectLst/>
              <a:latin typeface="+mn-lt"/>
            </a:endParaRPr>
          </a:p>
          <a:p>
            <a:pPr algn="l"/>
            <a:r>
              <a:rPr lang="de-DE" sz="1600" b="0" i="0" dirty="0">
                <a:effectLst/>
                <a:latin typeface="+mn-lt"/>
              </a:rPr>
              <a:t>. 2024 </a:t>
            </a:r>
            <a:r>
              <a:rPr lang="de-DE" sz="1600" b="0" i="0" dirty="0" err="1">
                <a:effectLst/>
                <a:latin typeface="+mn-lt"/>
              </a:rPr>
              <a:t>Oct</a:t>
            </a:r>
            <a:r>
              <a:rPr lang="de-DE" sz="1600" b="0" i="0" dirty="0">
                <a:effectLst/>
                <a:latin typeface="+mn-lt"/>
              </a:rPr>
              <a:t> 14:234:107838.</a:t>
            </a:r>
          </a:p>
          <a:p>
            <a:r>
              <a:rPr lang="de-DE" b="0" i="0" dirty="0">
                <a:solidFill>
                  <a:srgbClr val="212121"/>
                </a:solidFill>
                <a:effectLst/>
                <a:latin typeface="system-ui"/>
              </a:rPr>
              <a:t> </a:t>
            </a:r>
            <a:endParaRPr lang="de-DE" dirty="0"/>
          </a:p>
        </p:txBody>
      </p:sp>
      <p:pic>
        <p:nvPicPr>
          <p:cNvPr id="4" name="Grafik 3">
            <a:extLst>
              <a:ext uri="{FF2B5EF4-FFF2-40B4-BE49-F238E27FC236}">
                <a16:creationId xmlns:a16="http://schemas.microsoft.com/office/drawing/2014/main" id="{549B6994-715D-FEF0-E5A1-4D6D584B7C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368" y="1942110"/>
            <a:ext cx="8381836" cy="3837878"/>
          </a:xfrm>
          <a:prstGeom prst="rect">
            <a:avLst/>
          </a:prstGeom>
        </p:spPr>
      </p:pic>
      <p:pic>
        <p:nvPicPr>
          <p:cNvPr id="6" name="Grafik 5">
            <a:extLst>
              <a:ext uri="{FF2B5EF4-FFF2-40B4-BE49-F238E27FC236}">
                <a16:creationId xmlns:a16="http://schemas.microsoft.com/office/drawing/2014/main" id="{69600096-E078-BCCD-3C3B-E236291B38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9204" y="1942110"/>
            <a:ext cx="3312483" cy="4794104"/>
          </a:xfrm>
          <a:prstGeom prst="rect">
            <a:avLst/>
          </a:prstGeom>
        </p:spPr>
      </p:pic>
      <p:sp>
        <p:nvSpPr>
          <p:cNvPr id="7" name="Fußzeilenplatzhalter 17">
            <a:extLst>
              <a:ext uri="{FF2B5EF4-FFF2-40B4-BE49-F238E27FC236}">
                <a16:creationId xmlns:a16="http://schemas.microsoft.com/office/drawing/2014/main" id="{AB98CC99-D984-4F08-7F5D-437D216CED2E}"/>
              </a:ext>
            </a:extLst>
          </p:cNvPr>
          <p:cNvSpPr txBox="1">
            <a:spLocks/>
          </p:cNvSpPr>
          <p:nvPr/>
        </p:nvSpPr>
        <p:spPr>
          <a:xfrm>
            <a:off x="7824192" y="6372663"/>
            <a:ext cx="3860800" cy="365125"/>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r>
              <a:rPr lang="de-DE" sz="1200" b="1" dirty="0">
                <a:solidFill>
                  <a:prstClr val="black">
                    <a:tint val="75000"/>
                  </a:prstClr>
                </a:solidFill>
              </a:rPr>
              <a:t>A Year in review</a:t>
            </a:r>
          </a:p>
        </p:txBody>
      </p:sp>
    </p:spTree>
    <p:extLst>
      <p:ext uri="{BB962C8B-B14F-4D97-AF65-F5344CB8AC3E}">
        <p14:creationId xmlns:p14="http://schemas.microsoft.com/office/powerpoint/2010/main" val="163832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DESIGN_ID_LARISSA" val="CXZpi2Df"/>
  <p:tag name="ARTICULATE_PROJECT_OPEN" val="0"/>
</p:tagLst>
</file>

<file path=ppt/theme/theme1.xml><?xml version="1.0" encoding="utf-8"?>
<a:theme xmlns:a="http://schemas.openxmlformats.org/drawingml/2006/main" name="Alpha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pha1" id="{03B0F05C-B8C0-4214-9B20-EDDD933C84D1}" vid="{E1816404-291B-41B0-A1B6-B6EE4C554AE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Alpha1</Template>
  <TotalTime>0</TotalTime>
  <Words>8154</Words>
  <Application>Microsoft Office PowerPoint</Application>
  <PresentationFormat>Breitbild</PresentationFormat>
  <Paragraphs>177</Paragraphs>
  <Slides>20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Merriweather</vt:lpstr>
      <vt:lpstr>Poppins Light</vt:lpstr>
      <vt:lpstr>system-ui</vt:lpstr>
      <vt:lpstr>Alpha1</vt:lpstr>
      <vt:lpstr>A Year in review</vt:lpstr>
      <vt:lpstr>Conflicts of interest</vt:lpstr>
      <vt:lpstr>Differences in PR results in a meta-analysis?</vt:lpstr>
      <vt:lpstr>Rehab high-intensity training</vt:lpstr>
      <vt:lpstr>High-intensity vs. moderate-intensity</vt:lpstr>
      <vt:lpstr>No between-group differences in exercise capacity</vt:lpstr>
      <vt:lpstr>Liver / Longitudinal evaluation of individuals with severe alpha-1 antitrypsin deficiency (Pi*ZZ genotype).</vt:lpstr>
      <vt:lpstr>Physical and mental health trajectories: A longitudinal SF-36 analysis in Alpha-1 antitrypsin deficiency-associated COPD </vt:lpstr>
      <vt:lpstr>Physical and mental health trajectories: A longitudinal SF-36 analysis in Alpha-1 antitrypsin deficiency-associated COPD </vt:lpstr>
      <vt:lpstr>Physical and mental health trajectories: A longitudinal SF-36 analysis in Alpha-1 antitrypsin deficiency-associated COPD </vt:lpstr>
      <vt:lpstr>Physical and mental health trajectories: A longitudinal SF-36 analysis in Alpha-1 antitrypsin deficiency-associated COPD </vt:lpstr>
      <vt:lpstr>Physical and mental health trajectories: A longitudinal SF-36 analysis in Alpha-1 antitrypsin deficiency-associated COPD </vt:lpstr>
      <vt:lpstr>Physical and mental health trajectories: A longitudinal SF-36 analysis in Alpha-1 antitrypsin deficiency-associated COPD</vt:lpstr>
      <vt:lpstr>Cochrane</vt:lpstr>
      <vt:lpstr>Cochrane</vt:lpstr>
      <vt:lpstr>Cochrane</vt:lpstr>
      <vt:lpstr>Awarenessprogramme- Beispiel Spanien</vt:lpstr>
      <vt:lpstr>AAT und Geschlecht</vt:lpstr>
      <vt:lpstr>AATD und Geschlecht</vt:lpstr>
      <vt:lpstr>AATD und Geschlecht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Kosche, Kristin</dc:creator>
  <cp:lastModifiedBy>Miriam Rüsing</cp:lastModifiedBy>
  <cp:revision>574</cp:revision>
  <dcterms:created xsi:type="dcterms:W3CDTF">2016-08-25T08:23:48Z</dcterms:created>
  <dcterms:modified xsi:type="dcterms:W3CDTF">2024-11-29T11:24:27Z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D67DF840-25A0-4BE4-A493-B0F628EB770F</vt:lpwstr>
  </property>
  <property fmtid="{D5CDD505-2E9C-101B-9397-08002B2CF9AE}" pid="3" name="ArticulatePath">
    <vt:lpwstr>GastroLive_Vorlage</vt:lpwstr>
  </property>
</Properties>
</file>